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79" r:id="rId2"/>
    <p:sldId id="725" r:id="rId3"/>
    <p:sldId id="726" r:id="rId4"/>
    <p:sldId id="666" r:id="rId5"/>
    <p:sldId id="676" r:id="rId6"/>
    <p:sldId id="669" r:id="rId7"/>
    <p:sldId id="670" r:id="rId8"/>
    <p:sldId id="668" r:id="rId9"/>
    <p:sldId id="672" r:id="rId10"/>
    <p:sldId id="674" r:id="rId11"/>
    <p:sldId id="675" r:id="rId12"/>
    <p:sldId id="677" r:id="rId13"/>
    <p:sldId id="678" r:id="rId14"/>
    <p:sldId id="727" r:id="rId15"/>
    <p:sldId id="679" r:id="rId16"/>
    <p:sldId id="680" r:id="rId17"/>
    <p:sldId id="681" r:id="rId18"/>
    <p:sldId id="682" r:id="rId19"/>
    <p:sldId id="728" r:id="rId20"/>
    <p:sldId id="683" r:id="rId21"/>
    <p:sldId id="729" r:id="rId22"/>
    <p:sldId id="730" r:id="rId23"/>
    <p:sldId id="684" r:id="rId24"/>
    <p:sldId id="732" r:id="rId25"/>
    <p:sldId id="685" r:id="rId26"/>
    <p:sldId id="731" r:id="rId27"/>
    <p:sldId id="686" r:id="rId28"/>
    <p:sldId id="687" r:id="rId29"/>
    <p:sldId id="688" r:id="rId30"/>
    <p:sldId id="689" r:id="rId31"/>
    <p:sldId id="690" r:id="rId32"/>
    <p:sldId id="692" r:id="rId33"/>
    <p:sldId id="691" r:id="rId34"/>
    <p:sldId id="736" r:id="rId35"/>
    <p:sldId id="693" r:id="rId36"/>
    <p:sldId id="694" r:id="rId37"/>
    <p:sldId id="695" r:id="rId38"/>
    <p:sldId id="696" r:id="rId39"/>
    <p:sldId id="737" r:id="rId40"/>
    <p:sldId id="697" r:id="rId41"/>
    <p:sldId id="700" r:id="rId42"/>
    <p:sldId id="701" r:id="rId43"/>
    <p:sldId id="698" r:id="rId44"/>
    <p:sldId id="702" r:id="rId45"/>
    <p:sldId id="703" r:id="rId46"/>
    <p:sldId id="733" r:id="rId47"/>
    <p:sldId id="734" r:id="rId48"/>
    <p:sldId id="704" r:id="rId49"/>
    <p:sldId id="705" r:id="rId50"/>
    <p:sldId id="706" r:id="rId51"/>
    <p:sldId id="707" r:id="rId52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CC99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-135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Relationship Id="rId4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7.wmf"/><Relationship Id="rId1" Type="http://schemas.openxmlformats.org/officeDocument/2006/relationships/image" Target="../media/image14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4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8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Design analoger Schaltkreise</a:t>
            </a:r>
            <a:endParaRPr lang="de-DE" dirty="0"/>
          </a:p>
        </p:txBody>
      </p:sp>
      <p:pic>
        <p:nvPicPr>
          <p:cNvPr id="9" name="Picture 2" descr="C:\Users\ivan\Desktop\kit_logo_de_farbe_positiv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4067"/>
            <a:ext cx="619160" cy="28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6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3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8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3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19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18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33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5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9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5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31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3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Vorlesung </a:t>
            </a:r>
            <a:r>
              <a:rPr lang="de-DE" dirty="0" smtClean="0"/>
              <a:t>2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arallelogramm 107"/>
          <p:cNvSpPr/>
          <p:nvPr/>
        </p:nvSpPr>
        <p:spPr bwMode="auto">
          <a:xfrm flipH="1">
            <a:off x="2438400" y="1143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8" name="Gruppieren 57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98" name="Gruppieren 97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0" name="Parallelogramm 99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1" name="Freihandform 100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2" name="Parallelogramm 101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99" name="Flussdiagramm: Prozess 98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0" name="Parallelogramm 79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88" name="Freihandform 87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9" name="Parallelogramm 88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stCxn id="89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1" name="Rechteck 90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2" name="Gerade Verbindung 91"/>
            <p:cNvCxnSpPr>
              <a:stCxn id="88" idx="2"/>
              <a:endCxn id="88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>
              <a:stCxn id="88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6" name="Parallelogramm 85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Flussdiagramm: Prozess 86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P-Puls Maske -&gt; Überlapp von Diffusion und P-Plus Lagen wird P-Dotiert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Parallelogramm 49"/>
          <p:cNvSpPr/>
          <p:nvPr/>
        </p:nvSpPr>
        <p:spPr bwMode="auto">
          <a:xfrm flipH="1">
            <a:off x="1219200" y="1143000"/>
            <a:ext cx="2895600" cy="457200"/>
          </a:xfrm>
          <a:prstGeom prst="parallelogram">
            <a:avLst>
              <a:gd name="adj" fmla="val 168195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41148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19812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12192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1905000" y="1371600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PPlus</a:t>
            </a:r>
            <a:r>
              <a:rPr lang="de-DE" dirty="0" smtClean="0"/>
              <a:t> Maske</a:t>
            </a:r>
            <a:endParaRPr lang="de-DE" dirty="0"/>
          </a:p>
        </p:txBody>
      </p:sp>
      <p:cxnSp>
        <p:nvCxnSpPr>
          <p:cNvPr id="56" name="Gerade Verbindung mit Pfeil 55"/>
          <p:cNvCxnSpPr/>
          <p:nvPr/>
        </p:nvCxnSpPr>
        <p:spPr bwMode="auto">
          <a:xfrm>
            <a:off x="33528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/>
        </p:grpSpPr>
        <p:cxnSp>
          <p:nvCxnSpPr>
            <p:cNvPr id="103" name="Gerade Verbindung 102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Gerade Verbindung 103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Gerade Verbindung 104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7" name="Textfeld 106"/>
          <p:cNvSpPr txBox="1"/>
          <p:nvPr/>
        </p:nvSpPr>
        <p:spPr>
          <a:xfrm>
            <a:off x="4114800" y="13716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11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arallelogramm 111"/>
          <p:cNvSpPr/>
          <p:nvPr/>
        </p:nvSpPr>
        <p:spPr bwMode="auto">
          <a:xfrm flipH="1">
            <a:off x="3352800" y="1143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5029200" y="1143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4267200" y="1143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N-Puls </a:t>
            </a:r>
            <a:r>
              <a:rPr lang="de-DE" sz="1400" dirty="0"/>
              <a:t>Maske -&gt; Überlapp von Diffusion und </a:t>
            </a:r>
            <a:r>
              <a:rPr lang="de-DE" sz="1400" dirty="0" smtClean="0"/>
              <a:t>N-Plus </a:t>
            </a:r>
            <a:r>
              <a:rPr lang="de-DE" sz="1400" dirty="0"/>
              <a:t>Lagen wird </a:t>
            </a:r>
            <a:r>
              <a:rPr lang="de-DE" sz="1400" dirty="0" smtClean="0"/>
              <a:t>N-Dotiert (auch Poly-Gate)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Parallelogramm 49"/>
          <p:cNvSpPr/>
          <p:nvPr/>
        </p:nvSpPr>
        <p:spPr bwMode="auto">
          <a:xfrm flipH="1">
            <a:off x="3352800" y="1143000"/>
            <a:ext cx="4800600" cy="457200"/>
          </a:xfrm>
          <a:prstGeom prst="parallelogram">
            <a:avLst>
              <a:gd name="adj" fmla="val 168195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41148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7010400" y="1600200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NPlus</a:t>
            </a:r>
            <a:r>
              <a:rPr lang="de-DE" dirty="0" smtClean="0"/>
              <a:t> Maske</a:t>
            </a:r>
            <a:endParaRPr lang="de-DE" dirty="0"/>
          </a:p>
        </p:txBody>
      </p:sp>
      <p:cxnSp>
        <p:nvCxnSpPr>
          <p:cNvPr id="56" name="Gerade Verbindung mit Pfeil 55"/>
          <p:cNvCxnSpPr/>
          <p:nvPr/>
        </p:nvCxnSpPr>
        <p:spPr bwMode="auto">
          <a:xfrm>
            <a:off x="73914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3352800" y="1143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>
            <a:off x="8153400" y="16002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3" name="Gruppieren 62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/>
        </p:grpSpPr>
        <p:cxnSp>
          <p:nvCxnSpPr>
            <p:cNvPr id="108" name="Gerade Verbindung 107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5" name="Textfeld 114"/>
          <p:cNvSpPr txBox="1"/>
          <p:nvPr/>
        </p:nvSpPr>
        <p:spPr>
          <a:xfrm>
            <a:off x="1981200" y="9144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93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 ist fertig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2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MOSFET Elektroden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Vier </a:t>
            </a:r>
            <a:r>
              <a:rPr lang="de-DE" sz="1400" dirty="0"/>
              <a:t>Elektroden: Source, Drain, Gate und Substrat (</a:t>
            </a:r>
            <a:r>
              <a:rPr lang="de-DE" sz="1400" dirty="0" err="1"/>
              <a:t>Bulk</a:t>
            </a:r>
            <a:r>
              <a:rPr lang="de-DE" sz="1400" dirty="0" smtClean="0"/>
              <a:t>)</a:t>
            </a:r>
          </a:p>
          <a:p>
            <a:r>
              <a:rPr lang="de-DE" sz="1400" dirty="0" smtClean="0"/>
              <a:t>Source: Quelle </a:t>
            </a:r>
            <a:r>
              <a:rPr lang="de-DE" sz="1400" dirty="0"/>
              <a:t>für freie Ladungsträger (NMOS: </a:t>
            </a:r>
            <a:r>
              <a:rPr lang="de-DE" sz="1400" dirty="0" smtClean="0"/>
              <a:t>Elektronen), Drain </a:t>
            </a:r>
            <a:r>
              <a:rPr lang="de-DE" sz="1400" dirty="0"/>
              <a:t>sammelt </a:t>
            </a:r>
            <a:r>
              <a:rPr lang="de-DE" sz="1400" dirty="0" smtClean="0"/>
              <a:t>sie</a:t>
            </a:r>
          </a:p>
          <a:p>
            <a:r>
              <a:rPr lang="de-DE" sz="1400" dirty="0" smtClean="0"/>
              <a:t>Gate </a:t>
            </a:r>
            <a:r>
              <a:rPr lang="de-DE" sz="1400" dirty="0"/>
              <a:t>dient zur </a:t>
            </a:r>
            <a:r>
              <a:rPr lang="de-DE" sz="1400" dirty="0" smtClean="0"/>
              <a:t>Steuerung</a:t>
            </a:r>
          </a:p>
          <a:p>
            <a:r>
              <a:rPr lang="de-DE" sz="1400" dirty="0" smtClean="0"/>
              <a:t>Substratkontakt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69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Flussdiagramm: Prozess 109"/>
          <p:cNvSpPr/>
          <p:nvPr/>
        </p:nvSpPr>
        <p:spPr bwMode="auto">
          <a:xfrm>
            <a:off x="5105400" y="3124200"/>
            <a:ext cx="762000" cy="381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Flussdiagramm: Prozess 103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7" name="Gerade Verbindung 66"/>
          <p:cNvCxnSpPr/>
          <p:nvPr/>
        </p:nvCxnSpPr>
        <p:spPr bwMode="auto">
          <a:xfrm>
            <a:off x="3352800" y="26670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14800" y="3124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704994" y="3581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SOI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SOI NMOS Transistor</a:t>
            </a:r>
          </a:p>
          <a:p>
            <a:r>
              <a:rPr lang="de-DE" sz="1400" dirty="0" smtClean="0"/>
              <a:t>Hat keinen </a:t>
            </a:r>
            <a:r>
              <a:rPr lang="de-DE" sz="1400" dirty="0"/>
              <a:t>Substratkontakt</a:t>
            </a:r>
          </a:p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352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352800" y="1981200"/>
            <a:ext cx="2514600" cy="1520825"/>
            <a:chOff x="5867400" y="1143000"/>
            <a:chExt cx="2514600" cy="1520825"/>
          </a:xfrm>
        </p:grpSpPr>
        <p:sp>
          <p:nvSpPr>
            <p:cNvPr id="109" name="Freihandform 108"/>
            <p:cNvSpPr/>
            <p:nvPr/>
          </p:nvSpPr>
          <p:spPr bwMode="auto">
            <a:xfrm>
              <a:off x="5867400" y="1828800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5257800" y="3200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9" name="Gerade Verbindung 8"/>
          <p:cNvCxnSpPr>
            <a:endCxn id="109" idx="3"/>
          </p:cNvCxnSpPr>
          <p:nvPr/>
        </p:nvCxnSpPr>
        <p:spPr bwMode="auto">
          <a:xfrm>
            <a:off x="3352800" y="2667000"/>
            <a:ext cx="3175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>
            <a:stCxn id="109" idx="3"/>
          </p:cNvCxnSpPr>
          <p:nvPr/>
        </p:nvCxnSpPr>
        <p:spPr bwMode="auto">
          <a:xfrm>
            <a:off x="3355975" y="3048000"/>
            <a:ext cx="758825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114800" y="3505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41148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2743200" y="2667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4114800" y="3505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H="1">
            <a:off x="3124200" y="3505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048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6781800" y="3505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781800" y="3505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6306" name="Picture 2" descr="http://www.ixbt.com/editorial/vtf2k6/ibm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0"/>
            <a:ext cx="2971800" cy="259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0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CMOS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PMOS: alle </a:t>
            </a:r>
            <a:r>
              <a:rPr lang="de-DE" sz="1400" dirty="0"/>
              <a:t>Dotierungen </a:t>
            </a:r>
            <a:r>
              <a:rPr lang="de-DE" sz="1400" dirty="0" smtClean="0"/>
              <a:t>negiert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613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Symbole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NMOS </a:t>
            </a:r>
            <a:r>
              <a:rPr lang="de-DE" sz="1400" dirty="0"/>
              <a:t>und PMOS </a:t>
            </a:r>
            <a:r>
              <a:rPr lang="de-DE" sz="1400" dirty="0" smtClean="0"/>
              <a:t>Symbole</a:t>
            </a:r>
          </a:p>
          <a:p>
            <a:pPr eaLnBrk="1" hangingPunct="1"/>
            <a:r>
              <a:rPr lang="de-DE" sz="1400" dirty="0" smtClean="0"/>
              <a:t>Schalter-Symbole</a:t>
            </a:r>
          </a:p>
          <a:p>
            <a:pPr eaLnBrk="1" hangingPunct="1"/>
            <a:r>
              <a:rPr lang="de-DE" sz="1400" dirty="0" smtClean="0"/>
              <a:t>Symmetrisch, wie erkennen wir S und D?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149" name="Gruppieren 256"/>
          <p:cNvGrpSpPr>
            <a:grpSpLocks/>
          </p:cNvGrpSpPr>
          <p:nvPr/>
        </p:nvGrpSpPr>
        <p:grpSpPr bwMode="auto">
          <a:xfrm>
            <a:off x="1371600" y="1905000"/>
            <a:ext cx="533400" cy="762000"/>
            <a:chOff x="2209800" y="3200400"/>
            <a:chExt cx="533400" cy="762000"/>
          </a:xfrm>
        </p:grpSpPr>
        <p:grpSp>
          <p:nvGrpSpPr>
            <p:cNvPr id="150" name="Group 25"/>
            <p:cNvGrpSpPr>
              <a:grpSpLocks/>
            </p:cNvGrpSpPr>
            <p:nvPr/>
          </p:nvGrpSpPr>
          <p:grpSpPr bwMode="auto">
            <a:xfrm rot="5400000" flipV="1">
              <a:off x="2171700" y="3390900"/>
              <a:ext cx="762000" cy="381000"/>
              <a:chOff x="1872" y="1776"/>
              <a:chExt cx="480" cy="240"/>
            </a:xfrm>
          </p:grpSpPr>
          <p:sp>
            <p:nvSpPr>
              <p:cNvPr id="153" name="Line 18"/>
              <p:cNvSpPr>
                <a:spLocks noChangeShapeType="1"/>
              </p:cNvSpPr>
              <p:nvPr/>
            </p:nvSpPr>
            <p:spPr bwMode="auto">
              <a:xfrm flipV="1">
                <a:off x="2016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2"/>
              <p:cNvSpPr>
                <a:spLocks noChangeShapeType="1"/>
              </p:cNvSpPr>
              <p:nvPr/>
            </p:nvSpPr>
            <p:spPr bwMode="auto">
              <a:xfrm flipV="1">
                <a:off x="2208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3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4"/>
              <p:cNvSpPr>
                <a:spLocks noChangeShapeType="1"/>
              </p:cNvSpPr>
              <p:nvPr/>
            </p:nvSpPr>
            <p:spPr bwMode="auto">
              <a:xfrm>
                <a:off x="1872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</p:grpSp>
        <p:sp>
          <p:nvSpPr>
            <p:cNvPr id="151" name="Oval 223"/>
            <p:cNvSpPr>
              <a:spLocks noChangeArrowheads="1"/>
            </p:cNvSpPr>
            <p:nvPr/>
          </p:nvSpPr>
          <p:spPr bwMode="auto">
            <a:xfrm>
              <a:off x="2362200" y="3505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sr-Latn-CS" altLang="de-DE"/>
            </a:p>
          </p:txBody>
        </p:sp>
        <p:cxnSp>
          <p:nvCxnSpPr>
            <p:cNvPr id="152" name="Gerade Verbindung 259"/>
            <p:cNvCxnSpPr>
              <a:cxnSpLocks noChangeShapeType="1"/>
              <a:stCxn id="151" idx="2"/>
            </p:cNvCxnSpPr>
            <p:nvPr/>
          </p:nvCxnSpPr>
          <p:spPr bwMode="auto">
            <a:xfrm flipH="1">
              <a:off x="2209800" y="35814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0" name="Group 51"/>
          <p:cNvGrpSpPr>
            <a:grpSpLocks/>
          </p:cNvGrpSpPr>
          <p:nvPr/>
        </p:nvGrpSpPr>
        <p:grpSpPr bwMode="auto">
          <a:xfrm rot="16200000">
            <a:off x="1333500" y="3238500"/>
            <a:ext cx="762000" cy="381000"/>
            <a:chOff x="1872" y="1776"/>
            <a:chExt cx="480" cy="240"/>
          </a:xfrm>
        </p:grpSpPr>
        <p:sp>
          <p:nvSpPr>
            <p:cNvPr id="161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381000" y="21336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8" name="Textfeld 167"/>
          <p:cNvSpPr txBox="1"/>
          <p:nvPr/>
        </p:nvSpPr>
        <p:spPr>
          <a:xfrm>
            <a:off x="381000" y="32766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grpSp>
        <p:nvGrpSpPr>
          <p:cNvPr id="169" name="Gruppieren 256"/>
          <p:cNvGrpSpPr>
            <a:grpSpLocks/>
          </p:cNvGrpSpPr>
          <p:nvPr/>
        </p:nvGrpSpPr>
        <p:grpSpPr bwMode="auto">
          <a:xfrm>
            <a:off x="2819400" y="1905000"/>
            <a:ext cx="533400" cy="762000"/>
            <a:chOff x="2209800" y="3200400"/>
            <a:chExt cx="533400" cy="762000"/>
          </a:xfrm>
        </p:grpSpPr>
        <p:grpSp>
          <p:nvGrpSpPr>
            <p:cNvPr id="170" name="Group 25"/>
            <p:cNvGrpSpPr>
              <a:grpSpLocks/>
            </p:cNvGrpSpPr>
            <p:nvPr/>
          </p:nvGrpSpPr>
          <p:grpSpPr bwMode="auto">
            <a:xfrm rot="5400000" flipV="1">
              <a:off x="2171700" y="3390900"/>
              <a:ext cx="762000" cy="381000"/>
              <a:chOff x="1872" y="1776"/>
              <a:chExt cx="480" cy="240"/>
            </a:xfrm>
          </p:grpSpPr>
          <p:sp>
            <p:nvSpPr>
              <p:cNvPr id="173" name="Line 18"/>
              <p:cNvSpPr>
                <a:spLocks noChangeShapeType="1"/>
              </p:cNvSpPr>
              <p:nvPr/>
            </p:nvSpPr>
            <p:spPr bwMode="auto">
              <a:xfrm flipV="1">
                <a:off x="2016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1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0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2"/>
              <p:cNvSpPr>
                <a:spLocks noChangeShapeType="1"/>
              </p:cNvSpPr>
              <p:nvPr/>
            </p:nvSpPr>
            <p:spPr bwMode="auto">
              <a:xfrm flipV="1">
                <a:off x="2208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8" name="Line 23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9" name="Line 24"/>
              <p:cNvSpPr>
                <a:spLocks noChangeShapeType="1"/>
              </p:cNvSpPr>
              <p:nvPr/>
            </p:nvSpPr>
            <p:spPr bwMode="auto">
              <a:xfrm>
                <a:off x="1872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</p:grpSp>
        <p:sp>
          <p:nvSpPr>
            <p:cNvPr id="171" name="Oval 223"/>
            <p:cNvSpPr>
              <a:spLocks noChangeArrowheads="1"/>
            </p:cNvSpPr>
            <p:nvPr/>
          </p:nvSpPr>
          <p:spPr bwMode="auto">
            <a:xfrm>
              <a:off x="2362200" y="3505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sr-Latn-CS" altLang="de-DE"/>
            </a:p>
          </p:txBody>
        </p:sp>
        <p:cxnSp>
          <p:nvCxnSpPr>
            <p:cNvPr id="172" name="Gerade Verbindung 259"/>
            <p:cNvCxnSpPr>
              <a:cxnSpLocks noChangeShapeType="1"/>
              <a:stCxn id="171" idx="2"/>
            </p:cNvCxnSpPr>
            <p:nvPr/>
          </p:nvCxnSpPr>
          <p:spPr bwMode="auto">
            <a:xfrm flipH="1">
              <a:off x="2209800" y="35814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0" name="Group 51"/>
          <p:cNvGrpSpPr>
            <a:grpSpLocks/>
          </p:cNvGrpSpPr>
          <p:nvPr/>
        </p:nvGrpSpPr>
        <p:grpSpPr bwMode="auto">
          <a:xfrm rot="16200000">
            <a:off x="2781300" y="3238500"/>
            <a:ext cx="762000" cy="381000"/>
            <a:chOff x="1872" y="1776"/>
            <a:chExt cx="480" cy="240"/>
          </a:xfrm>
        </p:grpSpPr>
        <p:sp>
          <p:nvSpPr>
            <p:cNvPr id="181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2" name="Gerade Verbindung 11"/>
          <p:cNvCxnSpPr/>
          <p:nvPr/>
        </p:nvCxnSpPr>
        <p:spPr bwMode="auto">
          <a:xfrm>
            <a:off x="3200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2004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0" name="Group 25"/>
          <p:cNvGrpSpPr>
            <a:grpSpLocks/>
          </p:cNvGrpSpPr>
          <p:nvPr/>
        </p:nvGrpSpPr>
        <p:grpSpPr bwMode="auto">
          <a:xfrm rot="5400000" flipV="1">
            <a:off x="4838700" y="2095500"/>
            <a:ext cx="762000" cy="381000"/>
            <a:chOff x="1872" y="1776"/>
            <a:chExt cx="480" cy="240"/>
          </a:xfrm>
        </p:grpSpPr>
        <p:sp>
          <p:nvSpPr>
            <p:cNvPr id="193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92" name="Gerade Verbindung 259"/>
          <p:cNvCxnSpPr>
            <a:cxnSpLocks noChangeShapeType="1"/>
          </p:cNvCxnSpPr>
          <p:nvPr/>
        </p:nvCxnSpPr>
        <p:spPr bwMode="auto">
          <a:xfrm flipH="1">
            <a:off x="4876800" y="2286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Gerade Verbindung mit Pfeil 13"/>
          <p:cNvCxnSpPr>
            <a:endCxn id="194" idx="0"/>
          </p:cNvCxnSpPr>
          <p:nvPr/>
        </p:nvCxnSpPr>
        <p:spPr bwMode="auto">
          <a:xfrm flipH="1">
            <a:off x="5257800" y="21336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1" name="Group 25"/>
          <p:cNvGrpSpPr>
            <a:grpSpLocks/>
          </p:cNvGrpSpPr>
          <p:nvPr/>
        </p:nvGrpSpPr>
        <p:grpSpPr bwMode="auto">
          <a:xfrm rot="5400000" flipV="1">
            <a:off x="4838700" y="3238500"/>
            <a:ext cx="762000" cy="381000"/>
            <a:chOff x="1872" y="1776"/>
            <a:chExt cx="480" cy="240"/>
          </a:xfrm>
        </p:grpSpPr>
        <p:sp>
          <p:nvSpPr>
            <p:cNvPr id="202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3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4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5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209" name="Gerade Verbindung 259"/>
          <p:cNvCxnSpPr>
            <a:cxnSpLocks noChangeShapeType="1"/>
          </p:cNvCxnSpPr>
          <p:nvPr/>
        </p:nvCxnSpPr>
        <p:spPr bwMode="auto">
          <a:xfrm flipH="1">
            <a:off x="4876800" y="3429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0" name="Gerade Verbindung mit Pfeil 209"/>
          <p:cNvCxnSpPr/>
          <p:nvPr/>
        </p:nvCxnSpPr>
        <p:spPr bwMode="auto">
          <a:xfrm rot="10800000" flipH="1">
            <a:off x="5257800" y="3581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1" name="Group 25"/>
          <p:cNvGrpSpPr>
            <a:grpSpLocks/>
          </p:cNvGrpSpPr>
          <p:nvPr/>
        </p:nvGrpSpPr>
        <p:grpSpPr bwMode="auto">
          <a:xfrm rot="5400000" flipV="1">
            <a:off x="6286500" y="2095500"/>
            <a:ext cx="762000" cy="381000"/>
            <a:chOff x="1872" y="1776"/>
            <a:chExt cx="480" cy="240"/>
          </a:xfrm>
        </p:grpSpPr>
        <p:sp>
          <p:nvSpPr>
            <p:cNvPr id="212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4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5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6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7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8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219" name="Gerade Verbindung 259"/>
          <p:cNvCxnSpPr>
            <a:cxnSpLocks noChangeShapeType="1"/>
          </p:cNvCxnSpPr>
          <p:nvPr/>
        </p:nvCxnSpPr>
        <p:spPr bwMode="auto">
          <a:xfrm flipH="1">
            <a:off x="6324600" y="2286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0" name="Gerade Verbindung mit Pfeil 219"/>
          <p:cNvCxnSpPr>
            <a:endCxn id="213" idx="0"/>
          </p:cNvCxnSpPr>
          <p:nvPr/>
        </p:nvCxnSpPr>
        <p:spPr bwMode="auto">
          <a:xfrm flipH="1">
            <a:off x="6705600" y="21336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1" name="Group 25"/>
          <p:cNvGrpSpPr>
            <a:grpSpLocks/>
          </p:cNvGrpSpPr>
          <p:nvPr/>
        </p:nvGrpSpPr>
        <p:grpSpPr bwMode="auto">
          <a:xfrm rot="5400000" flipV="1">
            <a:off x="6286500" y="3238500"/>
            <a:ext cx="762000" cy="381000"/>
            <a:chOff x="1872" y="1776"/>
            <a:chExt cx="480" cy="240"/>
          </a:xfrm>
        </p:grpSpPr>
        <p:sp>
          <p:nvSpPr>
            <p:cNvPr id="222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3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4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8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229" name="Gerade Verbindung 259"/>
          <p:cNvCxnSpPr>
            <a:cxnSpLocks noChangeShapeType="1"/>
          </p:cNvCxnSpPr>
          <p:nvPr/>
        </p:nvCxnSpPr>
        <p:spPr bwMode="auto">
          <a:xfrm flipH="1">
            <a:off x="6324600" y="3429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0" name="Gerade Verbindung mit Pfeil 229"/>
          <p:cNvCxnSpPr/>
          <p:nvPr/>
        </p:nvCxnSpPr>
        <p:spPr bwMode="auto">
          <a:xfrm rot="10800000" flipH="1">
            <a:off x="6705600" y="3581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/>
          <p:nvPr/>
        </p:nvCxnSpPr>
        <p:spPr bwMode="auto">
          <a:xfrm>
            <a:off x="6705600" y="2286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 flipH="1">
            <a:off x="6705600" y="3429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1" name="Textfeld 230"/>
          <p:cNvSpPr txBox="1"/>
          <p:nvPr/>
        </p:nvSpPr>
        <p:spPr>
          <a:xfrm>
            <a:off x="1295400" y="205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232" name="Textfeld 231"/>
          <p:cNvSpPr txBox="1"/>
          <p:nvPr/>
        </p:nvSpPr>
        <p:spPr>
          <a:xfrm>
            <a:off x="1913817" y="1905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33" name="Textfeld 232"/>
          <p:cNvSpPr txBox="1"/>
          <p:nvPr/>
        </p:nvSpPr>
        <p:spPr>
          <a:xfrm>
            <a:off x="1900992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34" name="Textfeld 233"/>
          <p:cNvSpPr txBox="1"/>
          <p:nvPr/>
        </p:nvSpPr>
        <p:spPr>
          <a:xfrm>
            <a:off x="1905000" y="3581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35" name="Textfeld 234"/>
          <p:cNvSpPr txBox="1"/>
          <p:nvPr/>
        </p:nvSpPr>
        <p:spPr>
          <a:xfrm>
            <a:off x="1371600" y="3200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236" name="Textfeld 235"/>
          <p:cNvSpPr txBox="1"/>
          <p:nvPr/>
        </p:nvSpPr>
        <p:spPr>
          <a:xfrm>
            <a:off x="1905000" y="2971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37" name="Textfeld 236"/>
          <p:cNvSpPr txBox="1"/>
          <p:nvPr/>
        </p:nvSpPr>
        <p:spPr>
          <a:xfrm>
            <a:off x="3429000" y="2057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238" name="Textfeld 237"/>
          <p:cNvSpPr txBox="1"/>
          <p:nvPr/>
        </p:nvSpPr>
        <p:spPr>
          <a:xfrm>
            <a:off x="3429000" y="3200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239" name="Textfeld 238"/>
          <p:cNvSpPr txBox="1"/>
          <p:nvPr/>
        </p:nvSpPr>
        <p:spPr>
          <a:xfrm>
            <a:off x="5410200" y="1905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40" name="Textfeld 239"/>
          <p:cNvSpPr txBox="1"/>
          <p:nvPr/>
        </p:nvSpPr>
        <p:spPr>
          <a:xfrm>
            <a:off x="5410200" y="3581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grpSp>
        <p:nvGrpSpPr>
          <p:cNvPr id="99" name="Group 51"/>
          <p:cNvGrpSpPr>
            <a:grpSpLocks/>
          </p:cNvGrpSpPr>
          <p:nvPr/>
        </p:nvGrpSpPr>
        <p:grpSpPr bwMode="auto">
          <a:xfrm rot="16200000">
            <a:off x="2857500" y="5219700"/>
            <a:ext cx="762000" cy="381000"/>
            <a:chOff x="1872" y="1776"/>
            <a:chExt cx="480" cy="240"/>
          </a:xfrm>
        </p:grpSpPr>
        <p:sp>
          <p:nvSpPr>
            <p:cNvPr id="100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2" name="Textfeld 1"/>
          <p:cNvSpPr txBox="1"/>
          <p:nvPr/>
        </p:nvSpPr>
        <p:spPr>
          <a:xfrm>
            <a:off x="3231748" y="4724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3219636" y="5867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grpSp>
        <p:nvGrpSpPr>
          <p:cNvPr id="109" name="Gruppieren 108"/>
          <p:cNvGrpSpPr/>
          <p:nvPr/>
        </p:nvGrpSpPr>
        <p:grpSpPr>
          <a:xfrm>
            <a:off x="3581400" y="5638800"/>
            <a:ext cx="152400" cy="152400"/>
            <a:chOff x="7315200" y="2362200"/>
            <a:chExt cx="152400" cy="152400"/>
          </a:xfrm>
        </p:grpSpPr>
        <p:sp>
          <p:nvSpPr>
            <p:cNvPr id="110" name="Ellipse 109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3581400" y="5486400"/>
            <a:ext cx="152400" cy="152400"/>
            <a:chOff x="7315200" y="2362200"/>
            <a:chExt cx="152400" cy="152400"/>
          </a:xfrm>
        </p:grpSpPr>
        <p:sp>
          <p:nvSpPr>
            <p:cNvPr id="113" name="Ellipse 11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4" name="Gerade Verbindung 11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" name="Gerade Verbindung mit Pfeil 4"/>
          <p:cNvCxnSpPr/>
          <p:nvPr/>
        </p:nvCxnSpPr>
        <p:spPr bwMode="auto">
          <a:xfrm flipV="1">
            <a:off x="3657600" y="4953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5052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Quelle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4908148" y="4724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896036" y="5867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grpSp>
        <p:nvGrpSpPr>
          <p:cNvPr id="128" name="Gruppieren 127"/>
          <p:cNvGrpSpPr/>
          <p:nvPr/>
        </p:nvGrpSpPr>
        <p:grpSpPr>
          <a:xfrm>
            <a:off x="5257800" y="5181600"/>
            <a:ext cx="152400" cy="152400"/>
            <a:chOff x="7315200" y="2362200"/>
            <a:chExt cx="152400" cy="152400"/>
          </a:xfrm>
        </p:grpSpPr>
        <p:sp>
          <p:nvSpPr>
            <p:cNvPr id="129" name="Ellipse 128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0" name="Gerade Verbindung 129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1" name="Gruppieren 130"/>
          <p:cNvGrpSpPr/>
          <p:nvPr/>
        </p:nvGrpSpPr>
        <p:grpSpPr>
          <a:xfrm>
            <a:off x="5257800" y="5029200"/>
            <a:ext cx="152400" cy="152400"/>
            <a:chOff x="7315200" y="2362200"/>
            <a:chExt cx="152400" cy="152400"/>
          </a:xfrm>
        </p:grpSpPr>
        <p:sp>
          <p:nvSpPr>
            <p:cNvPr id="132" name="Ellipse 13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3" name="Gerade Verbindung 13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4" name="Gerade Verbindung mit Pfeil 133"/>
          <p:cNvCxnSpPr/>
          <p:nvPr/>
        </p:nvCxnSpPr>
        <p:spPr bwMode="auto">
          <a:xfrm>
            <a:off x="5334000" y="5410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181600" y="4724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Quelle</a:t>
            </a:r>
            <a:endParaRPr lang="de-DE" dirty="0"/>
          </a:p>
        </p:txBody>
      </p:sp>
      <p:grpSp>
        <p:nvGrpSpPr>
          <p:cNvPr id="136" name="Gruppieren 256"/>
          <p:cNvGrpSpPr>
            <a:grpSpLocks/>
          </p:cNvGrpSpPr>
          <p:nvPr/>
        </p:nvGrpSpPr>
        <p:grpSpPr bwMode="auto">
          <a:xfrm>
            <a:off x="4572000" y="5029200"/>
            <a:ext cx="533400" cy="762000"/>
            <a:chOff x="2209800" y="3200400"/>
            <a:chExt cx="533400" cy="762000"/>
          </a:xfrm>
        </p:grpSpPr>
        <p:grpSp>
          <p:nvGrpSpPr>
            <p:cNvPr id="137" name="Group 25"/>
            <p:cNvGrpSpPr>
              <a:grpSpLocks/>
            </p:cNvGrpSpPr>
            <p:nvPr/>
          </p:nvGrpSpPr>
          <p:grpSpPr bwMode="auto">
            <a:xfrm rot="5400000" flipV="1">
              <a:off x="2171700" y="3390900"/>
              <a:ext cx="762000" cy="381000"/>
              <a:chOff x="1872" y="1776"/>
              <a:chExt cx="480" cy="240"/>
            </a:xfrm>
          </p:grpSpPr>
          <p:sp>
            <p:nvSpPr>
              <p:cNvPr id="140" name="Line 18"/>
              <p:cNvSpPr>
                <a:spLocks noChangeShapeType="1"/>
              </p:cNvSpPr>
              <p:nvPr/>
            </p:nvSpPr>
            <p:spPr bwMode="auto">
              <a:xfrm flipV="1">
                <a:off x="2016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1" name="Line 1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2" name="Line 20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3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4" name="Line 22"/>
              <p:cNvSpPr>
                <a:spLocks noChangeShapeType="1"/>
              </p:cNvSpPr>
              <p:nvPr/>
            </p:nvSpPr>
            <p:spPr bwMode="auto">
              <a:xfrm flipV="1">
                <a:off x="2208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5" name="Line 23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6" name="Line 24"/>
              <p:cNvSpPr>
                <a:spLocks noChangeShapeType="1"/>
              </p:cNvSpPr>
              <p:nvPr/>
            </p:nvSpPr>
            <p:spPr bwMode="auto">
              <a:xfrm>
                <a:off x="1872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</p:grpSp>
        <p:sp>
          <p:nvSpPr>
            <p:cNvPr id="138" name="Oval 223"/>
            <p:cNvSpPr>
              <a:spLocks noChangeArrowheads="1"/>
            </p:cNvSpPr>
            <p:nvPr/>
          </p:nvSpPr>
          <p:spPr bwMode="auto">
            <a:xfrm>
              <a:off x="2362200" y="3505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sr-Latn-CS" altLang="de-DE"/>
            </a:p>
          </p:txBody>
        </p:sp>
        <p:cxnSp>
          <p:nvCxnSpPr>
            <p:cNvPr id="139" name="Gerade Verbindung 259"/>
            <p:cNvCxnSpPr>
              <a:cxnSpLocks noChangeShapeType="1"/>
              <a:stCxn id="138" idx="2"/>
            </p:cNvCxnSpPr>
            <p:nvPr/>
          </p:nvCxnSpPr>
          <p:spPr bwMode="auto">
            <a:xfrm flipH="1">
              <a:off x="2209800" y="35814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" name="Gerade Verbindung 7"/>
          <p:cNvCxnSpPr>
            <a:stCxn id="132" idx="0"/>
            <a:endCxn id="129" idx="4"/>
          </p:cNvCxnSpPr>
          <p:nvPr/>
        </p:nvCxnSpPr>
        <p:spPr bwMode="auto">
          <a:xfrm>
            <a:off x="5334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181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ussdiagramm: Prozess 17"/>
          <p:cNvSpPr/>
          <p:nvPr/>
        </p:nvSpPr>
        <p:spPr bwMode="auto">
          <a:xfrm>
            <a:off x="2362200" y="3048000"/>
            <a:ext cx="3581400" cy="762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</a:t>
            </a:r>
            <a:r>
              <a:rPr lang="de-DE" sz="2000" dirty="0" smtClean="0"/>
              <a:t>Funktionsweise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2 PN Dioden</a:t>
            </a:r>
          </a:p>
          <a:p>
            <a:pPr eaLnBrk="1" hangingPunct="1"/>
            <a:r>
              <a:rPr lang="de-DE" sz="1400" dirty="0" smtClean="0"/>
              <a:t>Müssen in Sperrrichtung gepolt werden</a:t>
            </a:r>
          </a:p>
          <a:p>
            <a:pPr eaLnBrk="1" hangingPunct="1"/>
            <a:r>
              <a:rPr lang="de-DE" sz="1400" dirty="0" err="1" smtClean="0"/>
              <a:t>Vb</a:t>
            </a:r>
            <a:r>
              <a:rPr lang="de-DE" sz="1400" dirty="0" smtClean="0"/>
              <a:t> &lt; Vs, </a:t>
            </a:r>
            <a:r>
              <a:rPr lang="de-DE" sz="1400" dirty="0" err="1" smtClean="0"/>
              <a:t>Vd</a:t>
            </a:r>
            <a:endParaRPr lang="de-DE" sz="1400" dirty="0" smtClean="0"/>
          </a:p>
          <a:p>
            <a:pPr eaLnBrk="1" hangingPunct="1"/>
            <a:r>
              <a:rPr lang="de-DE" sz="1400" dirty="0"/>
              <a:t>K</a:t>
            </a:r>
            <a:r>
              <a:rPr lang="de-DE" sz="1400" dirty="0" smtClean="0"/>
              <a:t>ein </a:t>
            </a:r>
            <a:r>
              <a:rPr lang="de-DE" sz="1400" dirty="0"/>
              <a:t>Strom zwischen </a:t>
            </a:r>
            <a:r>
              <a:rPr lang="de-DE" sz="1400" dirty="0" smtClean="0"/>
              <a:t>dem Drain </a:t>
            </a:r>
            <a:r>
              <a:rPr lang="de-DE" sz="1400" dirty="0"/>
              <a:t>und </a:t>
            </a:r>
            <a:r>
              <a:rPr lang="de-DE" sz="1400" dirty="0" smtClean="0"/>
              <a:t>der Source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Textfeld 133"/>
          <p:cNvSpPr txBox="1"/>
          <p:nvPr/>
        </p:nvSpPr>
        <p:spPr>
          <a:xfrm>
            <a:off x="2438400" y="3124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FF66"/>
                </a:solidFill>
              </a:rPr>
              <a:t>Substrat</a:t>
            </a:r>
            <a:endParaRPr lang="de-DE" dirty="0">
              <a:solidFill>
                <a:srgbClr val="FFFF66"/>
              </a:solidFill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505200" y="3505200"/>
            <a:ext cx="457200" cy="762000"/>
            <a:chOff x="3505200" y="3505200"/>
            <a:chExt cx="457200" cy="762000"/>
          </a:xfrm>
        </p:grpSpPr>
        <p:sp>
          <p:nvSpPr>
            <p:cNvPr id="5" name="Gleichschenkliges Dreieck 4"/>
            <p:cNvSpPr/>
            <p:nvPr/>
          </p:nvSpPr>
          <p:spPr bwMode="auto">
            <a:xfrm>
              <a:off x="3505200" y="3733800"/>
              <a:ext cx="457200" cy="3048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 bwMode="auto">
            <a:xfrm>
              <a:off x="3505200" y="3733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>
              <a:stCxn id="5" idx="0"/>
            </p:cNvCxnSpPr>
            <p:nvPr/>
          </p:nvCxnSpPr>
          <p:spPr bwMode="auto">
            <a:xfrm flipV="1">
              <a:off x="3733800" y="3505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3" name="Gerade Verbindung 242"/>
            <p:cNvCxnSpPr/>
            <p:nvPr/>
          </p:nvCxnSpPr>
          <p:spPr bwMode="auto">
            <a:xfrm flipV="1">
              <a:off x="3733800" y="4038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44" name="Gruppieren 243"/>
          <p:cNvGrpSpPr/>
          <p:nvPr/>
        </p:nvGrpSpPr>
        <p:grpSpPr>
          <a:xfrm>
            <a:off x="5257800" y="3505200"/>
            <a:ext cx="457200" cy="762000"/>
            <a:chOff x="3505200" y="3505200"/>
            <a:chExt cx="457200" cy="762000"/>
          </a:xfrm>
        </p:grpSpPr>
        <p:sp>
          <p:nvSpPr>
            <p:cNvPr id="245" name="Gleichschenkliges Dreieck 244"/>
            <p:cNvSpPr/>
            <p:nvPr/>
          </p:nvSpPr>
          <p:spPr bwMode="auto">
            <a:xfrm>
              <a:off x="3505200" y="3733800"/>
              <a:ext cx="457200" cy="3048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6" name="Gerade Verbindung 245"/>
            <p:cNvCxnSpPr/>
            <p:nvPr/>
          </p:nvCxnSpPr>
          <p:spPr bwMode="auto">
            <a:xfrm>
              <a:off x="3505200" y="3733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>
              <a:stCxn id="245" idx="0"/>
            </p:cNvCxnSpPr>
            <p:nvPr/>
          </p:nvCxnSpPr>
          <p:spPr bwMode="auto">
            <a:xfrm flipV="1">
              <a:off x="3733800" y="3505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8" name="Gerade Verbindung 247"/>
            <p:cNvCxnSpPr/>
            <p:nvPr/>
          </p:nvCxnSpPr>
          <p:spPr bwMode="auto">
            <a:xfrm flipV="1">
              <a:off x="3733800" y="4038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2" name="Freihandform 1"/>
          <p:cNvSpPr/>
          <p:nvPr/>
        </p:nvSpPr>
        <p:spPr bwMode="auto">
          <a:xfrm>
            <a:off x="4064000" y="3439886"/>
            <a:ext cx="1161143" cy="958290"/>
          </a:xfrm>
          <a:custGeom>
            <a:avLst/>
            <a:gdLst>
              <a:gd name="connsiteX0" fmla="*/ 1161143 w 1161143"/>
              <a:gd name="connsiteY0" fmla="*/ 0 h 958290"/>
              <a:gd name="connsiteX1" fmla="*/ 754743 w 1161143"/>
              <a:gd name="connsiteY1" fmla="*/ 957943 h 958290"/>
              <a:gd name="connsiteX2" fmla="*/ 0 w 1161143"/>
              <a:gd name="connsiteY2" fmla="*/ 87085 h 958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1143" h="958290">
                <a:moveTo>
                  <a:pt x="1161143" y="0"/>
                </a:moveTo>
                <a:cubicBezTo>
                  <a:pt x="1054705" y="471714"/>
                  <a:pt x="948267" y="943429"/>
                  <a:pt x="754743" y="957943"/>
                </a:cubicBezTo>
                <a:cubicBezTo>
                  <a:pt x="561219" y="972457"/>
                  <a:pt x="280609" y="529771"/>
                  <a:pt x="0" y="8708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33800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3753036" y="4038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467164" y="3429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5486400" y="4038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0" name="&quot;Nein&quot;-Symbol 9"/>
          <p:cNvSpPr/>
          <p:nvPr/>
        </p:nvSpPr>
        <p:spPr bwMode="auto">
          <a:xfrm>
            <a:off x="4572000" y="4114800"/>
            <a:ext cx="381000" cy="3810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5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Positive Gate-Source 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verarmt</a:t>
            </a:r>
          </a:p>
          <a:p>
            <a:pPr eaLnBrk="1" hangingPunct="1"/>
            <a:r>
              <a:rPr lang="de-DE" sz="1400" dirty="0" smtClean="0"/>
              <a:t>Raumladung, Feld, Potentialänderung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Textfeld 133"/>
          <p:cNvSpPr txBox="1"/>
          <p:nvPr/>
        </p:nvSpPr>
        <p:spPr>
          <a:xfrm>
            <a:off x="2438400" y="3124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FF66"/>
                </a:solidFill>
              </a:rPr>
              <a:t>Substrat</a:t>
            </a:r>
            <a:endParaRPr lang="de-DE" dirty="0">
              <a:solidFill>
                <a:srgbClr val="FFFF66"/>
              </a:solidFill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Gleichschenkliges Dreieck 30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Ellipse 38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>
            <a:endCxn id="39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4495800" y="3581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4495800" y="44196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Löcher</a:t>
            </a:r>
            <a:endParaRPr lang="de-DE" dirty="0"/>
          </a:p>
        </p:txBody>
      </p:sp>
      <p:sp>
        <p:nvSpPr>
          <p:cNvPr id="44" name="Flussdiagramm: Prozess 43"/>
          <p:cNvSpPr/>
          <p:nvPr/>
        </p:nvSpPr>
        <p:spPr bwMode="auto">
          <a:xfrm>
            <a:off x="5105400" y="4419600"/>
            <a:ext cx="609600" cy="3048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 bwMode="auto">
          <a:xfrm flipV="1">
            <a:off x="4343400" y="32004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feld 46"/>
          <p:cNvSpPr txBox="1"/>
          <p:nvPr/>
        </p:nvSpPr>
        <p:spPr>
          <a:xfrm>
            <a:off x="4308359" y="4953000"/>
            <a:ext cx="722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Verarmt</a:t>
            </a:r>
            <a:endParaRPr lang="de-DE" dirty="0"/>
          </a:p>
        </p:txBody>
      </p:sp>
      <p:sp>
        <p:nvSpPr>
          <p:cNvPr id="48" name="Flussdiagramm: Prozess 47"/>
          <p:cNvSpPr/>
          <p:nvPr/>
        </p:nvSpPr>
        <p:spPr bwMode="auto">
          <a:xfrm>
            <a:off x="5105400" y="4953000"/>
            <a:ext cx="6096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Positive Gate-Source 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verarmt</a:t>
            </a:r>
          </a:p>
          <a:p>
            <a:pPr eaLnBrk="1" hangingPunct="1"/>
            <a:r>
              <a:rPr lang="de-DE" sz="1400" dirty="0" smtClean="0"/>
              <a:t>Raumladung, Feld, Potentialänderung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Textfeld 133"/>
          <p:cNvSpPr txBox="1"/>
          <p:nvPr/>
        </p:nvSpPr>
        <p:spPr>
          <a:xfrm>
            <a:off x="2438400" y="3124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FF66"/>
                </a:solidFill>
              </a:rPr>
              <a:t>Substrat</a:t>
            </a:r>
            <a:endParaRPr lang="de-DE" dirty="0">
              <a:solidFill>
                <a:srgbClr val="FFFF66"/>
              </a:solidFill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Gleichschenkliges Dreieck 30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Ellipse 38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>
            <a:endCxn id="39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4495800" y="3581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4495800" y="44196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Löcher</a:t>
            </a:r>
            <a:endParaRPr lang="de-DE" dirty="0"/>
          </a:p>
        </p:txBody>
      </p:sp>
      <p:sp>
        <p:nvSpPr>
          <p:cNvPr id="44" name="Flussdiagramm: Prozess 43"/>
          <p:cNvSpPr/>
          <p:nvPr/>
        </p:nvSpPr>
        <p:spPr bwMode="auto">
          <a:xfrm>
            <a:off x="5105400" y="4419600"/>
            <a:ext cx="609600" cy="3048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 bwMode="auto">
          <a:xfrm flipV="1">
            <a:off x="4343400" y="32004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feld 46"/>
          <p:cNvSpPr txBox="1"/>
          <p:nvPr/>
        </p:nvSpPr>
        <p:spPr>
          <a:xfrm>
            <a:off x="4308359" y="4953000"/>
            <a:ext cx="722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Verarmt</a:t>
            </a:r>
            <a:endParaRPr lang="de-DE" dirty="0"/>
          </a:p>
        </p:txBody>
      </p:sp>
      <p:sp>
        <p:nvSpPr>
          <p:cNvPr id="48" name="Flussdiagramm: Prozess 47"/>
          <p:cNvSpPr/>
          <p:nvPr/>
        </p:nvSpPr>
        <p:spPr bwMode="auto">
          <a:xfrm>
            <a:off x="5105400" y="4953000"/>
            <a:ext cx="6096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Flussdiagramm: Prozess 4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Flussdiagramm: Prozess 49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Flussdiagramm: Prozess 50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SiO2</a:t>
            </a:r>
          </a:p>
        </p:txBody>
      </p:sp>
      <p:sp>
        <p:nvSpPr>
          <p:cNvPr id="57" name="Rechteck 5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Flussdiagramm: Prozess 62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6553200" y="1828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Gleichschenkliges Dreieck 69"/>
          <p:cNvSpPr/>
          <p:nvPr/>
        </p:nvSpPr>
        <p:spPr bwMode="auto">
          <a:xfrm flipV="1">
            <a:off x="6400800" y="20574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6553200" y="1752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6400800" y="1447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>
            <a:endCxn id="72" idx="0"/>
          </p:cNvCxnSpPr>
          <p:nvPr/>
        </p:nvCxnSpPr>
        <p:spPr bwMode="auto">
          <a:xfrm>
            <a:off x="6553200" y="1371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553200" y="1371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>
            <a:endCxn id="57" idx="0"/>
          </p:cNvCxnSpPr>
          <p:nvPr/>
        </p:nvCxnSpPr>
        <p:spPr bwMode="auto">
          <a:xfrm>
            <a:off x="7924800" y="1371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629400" y="3124200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Raumladung -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6629400" y="1295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7086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7467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78486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81534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8458200" y="2057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" name="Bogen 12"/>
          <p:cNvSpPr/>
          <p:nvPr/>
        </p:nvSpPr>
        <p:spPr bwMode="auto">
          <a:xfrm flipH="1">
            <a:off x="7848600" y="2590800"/>
            <a:ext cx="1295400" cy="1676400"/>
          </a:xfrm>
          <a:prstGeom prst="arc">
            <a:avLst>
              <a:gd name="adj1" fmla="val 17494278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 flipV="1">
            <a:off x="8229600" y="2438400"/>
            <a:ext cx="304800" cy="22860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8486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7848600" y="2362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8363017" y="22860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sp>
        <p:nvSpPr>
          <p:cNvPr id="29" name="Abgerundetes Rechteck 28"/>
          <p:cNvSpPr/>
          <p:nvPr/>
        </p:nvSpPr>
        <p:spPr bwMode="auto">
          <a:xfrm>
            <a:off x="4876800" y="2209800"/>
            <a:ext cx="76200" cy="1371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5" name="Gerade Verbindung mit Pfeil 224"/>
          <p:cNvCxnSpPr/>
          <p:nvPr/>
        </p:nvCxnSpPr>
        <p:spPr bwMode="auto">
          <a:xfrm flipH="1">
            <a:off x="5029200" y="22860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860103" y="3124200"/>
            <a:ext cx="910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Si-Verarmt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30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Intro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MOSFET</a:t>
            </a:r>
          </a:p>
          <a:p>
            <a:pPr eaLnBrk="1" hangingPunct="1"/>
            <a:r>
              <a:rPr lang="de-DE" sz="1400" dirty="0" smtClean="0"/>
              <a:t>Elektronische Schaltungen</a:t>
            </a:r>
          </a:p>
          <a:p>
            <a:pPr eaLnBrk="1" hangingPunct="1"/>
            <a:r>
              <a:rPr lang="de-DE" sz="1400" dirty="0"/>
              <a:t>Schwache Inversion, </a:t>
            </a:r>
            <a:r>
              <a:rPr lang="de-DE" sz="1400" dirty="0" smtClean="0"/>
              <a:t>Substrateffekt, Kapazitäten, Mobilitätssättigung</a:t>
            </a:r>
          </a:p>
          <a:p>
            <a:pPr eaLnBrk="1" hangingPunct="1"/>
            <a:r>
              <a:rPr lang="de-DE" sz="1400" dirty="0" smtClean="0"/>
              <a:t>MOSFET 1</a:t>
            </a:r>
          </a:p>
          <a:p>
            <a:pPr eaLnBrk="1" hangingPunct="1"/>
            <a:r>
              <a:rPr lang="de-DE" sz="1400" dirty="0" smtClean="0"/>
              <a:t>MOSFET 2</a:t>
            </a:r>
          </a:p>
          <a:p>
            <a:pPr eaLnBrk="1" hangingPunct="1"/>
            <a:r>
              <a:rPr lang="de-DE" sz="1400" dirty="0" smtClean="0"/>
              <a:t>Verstärker, Komponenten 1 (</a:t>
            </a:r>
            <a:r>
              <a:rPr lang="de-DE" sz="1400" dirty="0"/>
              <a:t>AC+DC)</a:t>
            </a:r>
            <a:endParaRPr lang="de-DE" sz="1400" dirty="0" smtClean="0"/>
          </a:p>
          <a:p>
            <a:pPr eaLnBrk="1" hangingPunct="1"/>
            <a:r>
              <a:rPr lang="de-DE" sz="1400" dirty="0" smtClean="0"/>
              <a:t>Verstärker, </a:t>
            </a:r>
            <a:r>
              <a:rPr lang="de-DE" sz="1400" dirty="0"/>
              <a:t>Komponenten </a:t>
            </a:r>
            <a:r>
              <a:rPr lang="de-DE" sz="1400" dirty="0" smtClean="0"/>
              <a:t>2 (AC+DC)</a:t>
            </a:r>
          </a:p>
          <a:p>
            <a:pPr eaLnBrk="1" hangingPunct="1"/>
            <a:r>
              <a:rPr lang="de-DE" sz="1400" dirty="0" smtClean="0"/>
              <a:t>DAS 13, Transistor – Ok, ohne BJT, Verstärker OK, AC + Stabilität (zusammen mit </a:t>
            </a:r>
            <a:r>
              <a:rPr lang="de-DE" sz="1400" dirty="0" err="1" smtClean="0"/>
              <a:t>Ampl</a:t>
            </a:r>
            <a:r>
              <a:rPr lang="de-DE" sz="1400" dirty="0" smtClean="0"/>
              <a:t>.)</a:t>
            </a:r>
          </a:p>
          <a:p>
            <a:pPr eaLnBrk="1" hangingPunct="1"/>
            <a:r>
              <a:rPr lang="de-DE" sz="1400" dirty="0" smtClean="0"/>
              <a:t>Übung nächste Woche – Aufgaben 1 + Kennlinien </a:t>
            </a:r>
          </a:p>
          <a:p>
            <a:pPr eaLnBrk="1" hangingPunct="1"/>
            <a:r>
              <a:rPr lang="de-DE" sz="1400" dirty="0" smtClean="0"/>
              <a:t>ROUTFB – </a:t>
            </a:r>
            <a:r>
              <a:rPr lang="de-DE" sz="1400" dirty="0"/>
              <a:t>T</a:t>
            </a:r>
            <a:r>
              <a:rPr lang="de-DE" sz="1400" dirty="0" smtClean="0"/>
              <a:t>heorie oder Simulation, Genauigkeit 5%</a:t>
            </a:r>
            <a:endParaRPr lang="de-DE" sz="1400" dirty="0"/>
          </a:p>
          <a:p>
            <a:pPr eaLnBrk="1" hangingPunct="1"/>
            <a:r>
              <a:rPr lang="de-DE" sz="1400" dirty="0" smtClean="0"/>
              <a:t>Sprechzeit: Freitags, 11-17, IPE (Prozessdatenverarbeitung und Elektronik), Raum 119, Campus Nord, sonst nach Vereinbarung, bitte am Tag vorher Email am mich oder Richard Leys</a:t>
            </a:r>
          </a:p>
          <a:p>
            <a:pPr eaLnBrk="1" hangingPunct="1"/>
            <a:r>
              <a:rPr lang="de-DE" sz="1400" dirty="0" smtClean="0"/>
              <a:t>Beispiel Verstärker mit A=4, </a:t>
            </a:r>
            <a:r>
              <a:rPr lang="de-DE" sz="1400" dirty="0" err="1" smtClean="0"/>
              <a:t>Rin</a:t>
            </a:r>
            <a:r>
              <a:rPr lang="de-DE" sz="1400" dirty="0" smtClean="0"/>
              <a:t>, </a:t>
            </a:r>
            <a:r>
              <a:rPr lang="de-DE" sz="1400" dirty="0" err="1" smtClean="0"/>
              <a:t>Rout</a:t>
            </a:r>
            <a:endParaRPr lang="de-DE" sz="1400" dirty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581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Kontaktspannungen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Zwischen Silizium und Metallelektroden gibt es </a:t>
            </a:r>
            <a:r>
              <a:rPr lang="de-DE" sz="1400" dirty="0" smtClean="0"/>
              <a:t>Kontaktspannungen</a:t>
            </a:r>
          </a:p>
          <a:p>
            <a:pPr eaLnBrk="1" hangingPunct="1"/>
            <a:r>
              <a:rPr lang="de-DE" sz="1400" dirty="0"/>
              <a:t>Gate ist normalerweise wie Source und Drain </a:t>
            </a:r>
            <a:r>
              <a:rPr lang="de-DE" sz="1400" dirty="0" smtClean="0"/>
              <a:t>dotiert</a:t>
            </a:r>
          </a:p>
          <a:p>
            <a:pPr eaLnBrk="1" hangingPunct="1"/>
            <a:r>
              <a:rPr lang="de-DE" sz="1400" dirty="0" err="1" smtClean="0"/>
              <a:t>Schottky</a:t>
            </a:r>
            <a:r>
              <a:rPr lang="de-DE" sz="1400" dirty="0" smtClean="0"/>
              <a:t> und Tunnel-Kontakt</a:t>
            </a:r>
          </a:p>
          <a:p>
            <a:r>
              <a:rPr lang="de-DE" sz="1400" dirty="0" smtClean="0"/>
              <a:t>Annahme: </a:t>
            </a:r>
            <a:r>
              <a:rPr lang="de-DE" sz="1400" dirty="0"/>
              <a:t>Kontaktspannung ~</a:t>
            </a:r>
            <a:r>
              <a:rPr lang="de-DE" sz="1400" dirty="0" smtClean="0"/>
              <a:t>1V zwischen Metall (+) </a:t>
            </a:r>
            <a:r>
              <a:rPr lang="de-DE" sz="1400" dirty="0"/>
              <a:t>und </a:t>
            </a:r>
            <a:r>
              <a:rPr lang="de-DE" sz="1400" dirty="0" smtClean="0"/>
              <a:t>P-Si (-)</a:t>
            </a:r>
          </a:p>
          <a:p>
            <a:r>
              <a:rPr lang="de-DE" sz="1400" dirty="0"/>
              <a:t>Keine </a:t>
            </a:r>
            <a:r>
              <a:rPr lang="de-DE" sz="1400" dirty="0" smtClean="0"/>
              <a:t>Kontaktspannung zwischen </a:t>
            </a:r>
            <a:r>
              <a:rPr lang="de-DE" sz="1400" dirty="0"/>
              <a:t>Metall und N-Si</a:t>
            </a:r>
          </a:p>
          <a:p>
            <a:endParaRPr lang="de-DE" sz="1400" dirty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343400" y="2667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1371600" y="27432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Substrat-Kontakt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5" name="Bogen 34"/>
          <p:cNvSpPr/>
          <p:nvPr/>
        </p:nvSpPr>
        <p:spPr bwMode="auto">
          <a:xfrm flipH="1">
            <a:off x="3276600" y="5410200"/>
            <a:ext cx="2362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1981200" y="53340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flipH="1">
            <a:off x="3276600" y="4876800"/>
            <a:ext cx="2362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 flipV="1">
            <a:off x="3276600" y="4495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3276600" y="5791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981200" y="6019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2061120" y="50292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sp>
        <p:nvSpPr>
          <p:cNvPr id="60" name="Bogen 59"/>
          <p:cNvSpPr/>
          <p:nvPr/>
        </p:nvSpPr>
        <p:spPr bwMode="auto">
          <a:xfrm flipH="1">
            <a:off x="3276600" y="4114800"/>
            <a:ext cx="2362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60"/>
          <p:cNvCxnSpPr/>
          <p:nvPr/>
        </p:nvCxnSpPr>
        <p:spPr bwMode="auto">
          <a:xfrm flipH="1">
            <a:off x="1981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3928681" y="4495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P-Si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3276600" y="57912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7" name="Gruppieren 66"/>
          <p:cNvGrpSpPr/>
          <p:nvPr/>
        </p:nvGrpSpPr>
        <p:grpSpPr>
          <a:xfrm rot="10800000">
            <a:off x="4343400" y="5410200"/>
            <a:ext cx="304800" cy="381000"/>
            <a:chOff x="6248400" y="2286000"/>
            <a:chExt cx="304800" cy="381000"/>
          </a:xfrm>
        </p:grpSpPr>
        <p:cxnSp>
          <p:nvCxnSpPr>
            <p:cNvPr id="68" name="Gerade Verbindung 67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 flipH="1">
            <a:off x="5334000" y="53340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6629400" y="4495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6629400" y="5791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H="1">
            <a:off x="5334000" y="6019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5413920" y="50292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H="1">
            <a:off x="53340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7277474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N-Si</a:t>
            </a:r>
            <a:endParaRPr lang="de-DE" dirty="0"/>
          </a:p>
        </p:txBody>
      </p:sp>
      <p:sp>
        <p:nvSpPr>
          <p:cNvPr id="85" name="Bogen 84"/>
          <p:cNvSpPr/>
          <p:nvPr/>
        </p:nvSpPr>
        <p:spPr bwMode="auto">
          <a:xfrm flipH="1">
            <a:off x="6629400" y="5257800"/>
            <a:ext cx="2209800" cy="152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Bogen 85"/>
          <p:cNvSpPr/>
          <p:nvPr/>
        </p:nvSpPr>
        <p:spPr bwMode="auto">
          <a:xfrm flipH="1">
            <a:off x="6629400" y="5791200"/>
            <a:ext cx="2209800" cy="152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Bogen 86"/>
          <p:cNvSpPr/>
          <p:nvPr/>
        </p:nvSpPr>
        <p:spPr bwMode="auto">
          <a:xfrm flipH="1">
            <a:off x="6629400" y="4419600"/>
            <a:ext cx="2209800" cy="152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Flussdiagramm: Verzögerung 26"/>
          <p:cNvSpPr/>
          <p:nvPr/>
        </p:nvSpPr>
        <p:spPr bwMode="auto">
          <a:xfrm rot="16200000">
            <a:off x="3810000" y="54102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Flussdiagramm: Verzögerung 88"/>
          <p:cNvSpPr/>
          <p:nvPr/>
        </p:nvSpPr>
        <p:spPr bwMode="auto">
          <a:xfrm rot="16200000">
            <a:off x="3048000" y="54102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0" name="Gerade Verbindung 89"/>
          <p:cNvCxnSpPr>
            <a:stCxn id="27" idx="3"/>
          </p:cNvCxnSpPr>
          <p:nvPr/>
        </p:nvCxnSpPr>
        <p:spPr bwMode="auto">
          <a:xfrm flipH="1">
            <a:off x="3124200" y="54102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3200400" y="56388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276600" y="5867400"/>
            <a:ext cx="191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Kontaktspannung ~1V</a:t>
            </a:r>
          </a:p>
          <a:p>
            <a:r>
              <a:rPr lang="de-DE" dirty="0" smtClean="0"/>
              <a:t>Zwischen Metall und P-Si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6701592" y="5867400"/>
            <a:ext cx="192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Keine Kontaktspannung</a:t>
            </a:r>
          </a:p>
          <a:p>
            <a:r>
              <a:rPr lang="de-DE" dirty="0" smtClean="0"/>
              <a:t>Zwischen Metall und N-Si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1828800" y="56388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826758" y="5334000"/>
            <a:ext cx="2106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 tunneln wenn P+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1752600" y="6019800"/>
            <a:ext cx="1206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Vereinfachung!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5410200" y="6019800"/>
            <a:ext cx="1206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Vereinfachung!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344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Schottky</a:t>
            </a:r>
            <a:r>
              <a:rPr lang="de-DE" sz="2000" dirty="0" smtClean="0"/>
              <a:t>-Kontakt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Schottky</a:t>
            </a:r>
            <a:r>
              <a:rPr lang="de-DE" sz="1400" dirty="0" smtClean="0"/>
              <a:t> Kontakt wenn P-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914400" y="3124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2209800" y="2286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22098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914400" y="3810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994320" y="28194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sp>
        <p:nvSpPr>
          <p:cNvPr id="60" name="Bogen 59"/>
          <p:cNvSpPr/>
          <p:nvPr/>
        </p:nvSpPr>
        <p:spPr bwMode="auto">
          <a:xfrm flipH="1">
            <a:off x="2209800" y="1600200"/>
            <a:ext cx="2362200" cy="14478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60"/>
          <p:cNvCxnSpPr/>
          <p:nvPr/>
        </p:nvCxnSpPr>
        <p:spPr bwMode="auto">
          <a:xfrm flipH="1">
            <a:off x="914400" y="2286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895600" y="2057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P-Si</a:t>
            </a:r>
            <a:endParaRPr lang="de-DE" dirty="0"/>
          </a:p>
        </p:txBody>
      </p:sp>
      <p:sp>
        <p:nvSpPr>
          <p:cNvPr id="79" name="Bogen 78"/>
          <p:cNvSpPr/>
          <p:nvPr/>
        </p:nvSpPr>
        <p:spPr bwMode="auto">
          <a:xfrm flipH="1">
            <a:off x="2209800" y="2362200"/>
            <a:ext cx="2362200" cy="14478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Bogen 79"/>
          <p:cNvSpPr/>
          <p:nvPr/>
        </p:nvSpPr>
        <p:spPr bwMode="auto">
          <a:xfrm flipH="1">
            <a:off x="2209800" y="2971800"/>
            <a:ext cx="2362200" cy="14478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 flipH="1">
            <a:off x="2819400" y="2895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2209800" y="2895600"/>
            <a:ext cx="609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1295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2954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1430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endCxn id="91" idx="0"/>
          </p:cNvCxnSpPr>
          <p:nvPr/>
        </p:nvCxnSpPr>
        <p:spPr bwMode="auto">
          <a:xfrm>
            <a:off x="1295400" y="3962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371600" y="3886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295400" y="4648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81400" y="34290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Freihandform 18"/>
          <p:cNvSpPr/>
          <p:nvPr/>
        </p:nvSpPr>
        <p:spPr bwMode="auto">
          <a:xfrm>
            <a:off x="2615700" y="3136634"/>
            <a:ext cx="711700" cy="397913"/>
          </a:xfrm>
          <a:custGeom>
            <a:avLst/>
            <a:gdLst>
              <a:gd name="connsiteX0" fmla="*/ 711700 w 711700"/>
              <a:gd name="connsiteY0" fmla="*/ 266 h 397913"/>
              <a:gd name="connsiteX1" fmla="*/ 127500 w 711700"/>
              <a:gd name="connsiteY1" fmla="*/ 63766 h 397913"/>
              <a:gd name="connsiteX2" fmla="*/ 38600 w 711700"/>
              <a:gd name="connsiteY2" fmla="*/ 393966 h 397913"/>
              <a:gd name="connsiteX3" fmla="*/ 622800 w 711700"/>
              <a:gd name="connsiteY3" fmla="*/ 216166 h 39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700" h="397913">
                <a:moveTo>
                  <a:pt x="711700" y="266"/>
                </a:moveTo>
                <a:cubicBezTo>
                  <a:pt x="475691" y="-793"/>
                  <a:pt x="239683" y="-1851"/>
                  <a:pt x="127500" y="63766"/>
                </a:cubicBezTo>
                <a:cubicBezTo>
                  <a:pt x="15317" y="129383"/>
                  <a:pt x="-43950" y="368566"/>
                  <a:pt x="38600" y="393966"/>
                </a:cubicBezTo>
                <a:cubicBezTo>
                  <a:pt x="121150" y="419366"/>
                  <a:pt x="371975" y="317766"/>
                  <a:pt x="622800" y="21616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1981200" y="4343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Kein Strom</a:t>
            </a:r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 bwMode="auto">
          <a:xfrm flipH="1">
            <a:off x="4800600" y="3124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6096000" y="2286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60960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H="1">
            <a:off x="4800600" y="3810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4880520" y="28194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cxnSp>
        <p:nvCxnSpPr>
          <p:cNvPr id="110" name="Gerade Verbindung 109"/>
          <p:cNvCxnSpPr/>
          <p:nvPr/>
        </p:nvCxnSpPr>
        <p:spPr bwMode="auto">
          <a:xfrm flipH="1">
            <a:off x="4800600" y="2286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6781800" y="2057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P-Si</a:t>
            </a:r>
            <a:endParaRPr lang="de-DE" dirty="0"/>
          </a:p>
        </p:txBody>
      </p:sp>
      <p:cxnSp>
        <p:nvCxnSpPr>
          <p:cNvPr id="112" name="Gerade Verbindung 111"/>
          <p:cNvCxnSpPr/>
          <p:nvPr/>
        </p:nvCxnSpPr>
        <p:spPr bwMode="auto">
          <a:xfrm flipH="1">
            <a:off x="66294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H="1" flipV="1">
            <a:off x="6096000" y="3124200"/>
            <a:ext cx="533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5181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51816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Ellipse 117"/>
          <p:cNvSpPr/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8" idx="0"/>
          </p:cNvCxnSpPr>
          <p:nvPr/>
        </p:nvCxnSpPr>
        <p:spPr bwMode="auto">
          <a:xfrm>
            <a:off x="5181600" y="3962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Textfeld 121"/>
          <p:cNvSpPr txBox="1"/>
          <p:nvPr/>
        </p:nvSpPr>
        <p:spPr>
          <a:xfrm>
            <a:off x="5277036" y="3886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23" name="Gerade Verbindung 122"/>
          <p:cNvCxnSpPr/>
          <p:nvPr/>
        </p:nvCxnSpPr>
        <p:spPr bwMode="auto">
          <a:xfrm>
            <a:off x="5181600" y="4648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7467600" y="34290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6042127" y="434340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Strom</a:t>
            </a:r>
            <a:endParaRPr lang="de-DE" dirty="0"/>
          </a:p>
        </p:txBody>
      </p:sp>
      <p:sp>
        <p:nvSpPr>
          <p:cNvPr id="129" name="Bogen 128"/>
          <p:cNvSpPr/>
          <p:nvPr/>
        </p:nvSpPr>
        <p:spPr bwMode="auto">
          <a:xfrm flipH="1">
            <a:off x="6096000" y="3429000"/>
            <a:ext cx="2209800" cy="457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Bogen 129"/>
          <p:cNvSpPr/>
          <p:nvPr/>
        </p:nvSpPr>
        <p:spPr bwMode="auto">
          <a:xfrm flipH="1">
            <a:off x="6096000" y="2057400"/>
            <a:ext cx="2209800" cy="457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Bogen 130"/>
          <p:cNvSpPr/>
          <p:nvPr/>
        </p:nvSpPr>
        <p:spPr bwMode="auto">
          <a:xfrm flipH="1">
            <a:off x="6096000" y="2819400"/>
            <a:ext cx="2209800" cy="457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Freihandform 20"/>
          <p:cNvSpPr/>
          <p:nvPr/>
        </p:nvSpPr>
        <p:spPr bwMode="auto">
          <a:xfrm>
            <a:off x="5626100" y="3556000"/>
            <a:ext cx="1511300" cy="177320"/>
          </a:xfrm>
          <a:custGeom>
            <a:avLst/>
            <a:gdLst>
              <a:gd name="connsiteX0" fmla="*/ 1511300 w 1511300"/>
              <a:gd name="connsiteY0" fmla="*/ 0 h 177320"/>
              <a:gd name="connsiteX1" fmla="*/ 812800 w 1511300"/>
              <a:gd name="connsiteY1" fmla="*/ 38100 h 177320"/>
              <a:gd name="connsiteX2" fmla="*/ 584200 w 1511300"/>
              <a:gd name="connsiteY2" fmla="*/ 165100 h 177320"/>
              <a:gd name="connsiteX3" fmla="*/ 0 w 1511300"/>
              <a:gd name="connsiteY3" fmla="*/ 165100 h 17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1300" h="177320">
                <a:moveTo>
                  <a:pt x="1511300" y="0"/>
                </a:moveTo>
                <a:cubicBezTo>
                  <a:pt x="1239308" y="5291"/>
                  <a:pt x="967317" y="10583"/>
                  <a:pt x="812800" y="38100"/>
                </a:cubicBezTo>
                <a:cubicBezTo>
                  <a:pt x="658283" y="65617"/>
                  <a:pt x="719667" y="143933"/>
                  <a:pt x="584200" y="165100"/>
                </a:cubicBezTo>
                <a:cubicBezTo>
                  <a:pt x="448733" y="186267"/>
                  <a:pt x="224366" y="175683"/>
                  <a:pt x="0" y="1651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 rot="10800000" flipH="1">
            <a:off x="5715000" y="48006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3124200" y="2590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Ef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2421569" y="23622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Ec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2209800" y="31242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Ev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362155" y="2057400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Draussen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027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Tunnel-Kontakt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Tunnel-Kontakt wenn P+ (</a:t>
            </a:r>
            <a:r>
              <a:rPr lang="de-DE" sz="1400" dirty="0" err="1" smtClean="0"/>
              <a:t>Ohmsches</a:t>
            </a:r>
            <a:r>
              <a:rPr lang="de-DE" sz="1400" dirty="0" smtClean="0"/>
              <a:t> Kontakt)</a:t>
            </a:r>
          </a:p>
          <a:p>
            <a:pPr eaLnBrk="1" hangingPunct="1"/>
            <a:r>
              <a:rPr lang="de-DE" sz="1400" dirty="0" smtClean="0"/>
              <a:t>Barriere dünn - </a:t>
            </a:r>
            <a:r>
              <a:rPr lang="de-DE" sz="1400" dirty="0"/>
              <a:t>Elektronen tunneln</a:t>
            </a:r>
            <a:r>
              <a:rPr lang="de-DE" sz="1400" dirty="0" smtClean="0"/>
              <a:t> </a:t>
            </a:r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914400" y="3124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2209800" y="2286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22098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914400" y="3810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994320" y="28194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Metal</a:t>
            </a:r>
            <a:endParaRPr lang="de-DE" dirty="0"/>
          </a:p>
        </p:txBody>
      </p:sp>
      <p:cxnSp>
        <p:nvCxnSpPr>
          <p:cNvPr id="61" name="Gerade Verbindung 60"/>
          <p:cNvCxnSpPr/>
          <p:nvPr/>
        </p:nvCxnSpPr>
        <p:spPr bwMode="auto">
          <a:xfrm flipH="1">
            <a:off x="914400" y="2286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850716" y="20574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P+-Si</a:t>
            </a:r>
            <a:endParaRPr lang="de-DE" dirty="0"/>
          </a:p>
        </p:txBody>
      </p:sp>
      <p:sp>
        <p:nvSpPr>
          <p:cNvPr id="27" name="Flussdiagramm: Verzögerung 26"/>
          <p:cNvSpPr/>
          <p:nvPr/>
        </p:nvSpPr>
        <p:spPr bwMode="auto">
          <a:xfrm rot="16200000">
            <a:off x="2438400" y="32766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Flussdiagramm: Verzögerung 88"/>
          <p:cNvSpPr/>
          <p:nvPr/>
        </p:nvSpPr>
        <p:spPr bwMode="auto">
          <a:xfrm rot="16200000">
            <a:off x="1676400" y="3276600"/>
            <a:ext cx="228600" cy="228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0" name="Gerade Verbindung 89"/>
          <p:cNvCxnSpPr>
            <a:stCxn id="27" idx="3"/>
          </p:cNvCxnSpPr>
          <p:nvPr/>
        </p:nvCxnSpPr>
        <p:spPr bwMode="auto">
          <a:xfrm flipH="1">
            <a:off x="1752600" y="32766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1828800" y="3505200"/>
            <a:ext cx="800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76200" y="3505200"/>
            <a:ext cx="2106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Elektronen tunneln wenn P+</a:t>
            </a:r>
            <a:endParaRPr lang="de-DE" dirty="0"/>
          </a:p>
        </p:txBody>
      </p:sp>
      <p:cxnSp>
        <p:nvCxnSpPr>
          <p:cNvPr id="82" name="Gerade Verbindung 81"/>
          <p:cNvCxnSpPr/>
          <p:nvPr/>
        </p:nvCxnSpPr>
        <p:spPr bwMode="auto">
          <a:xfrm flipH="1">
            <a:off x="2209800" y="3124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1295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2954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143000" y="4038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endCxn id="91" idx="0"/>
          </p:cNvCxnSpPr>
          <p:nvPr/>
        </p:nvCxnSpPr>
        <p:spPr bwMode="auto">
          <a:xfrm>
            <a:off x="1295400" y="3962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324312" y="3886200"/>
            <a:ext cx="369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+/-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295400" y="4648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81400" y="34290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Bogen 83"/>
          <p:cNvSpPr/>
          <p:nvPr/>
        </p:nvSpPr>
        <p:spPr bwMode="auto">
          <a:xfrm flipH="1">
            <a:off x="2209800" y="2667000"/>
            <a:ext cx="457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Bogen 84"/>
          <p:cNvSpPr/>
          <p:nvPr/>
        </p:nvSpPr>
        <p:spPr bwMode="auto">
          <a:xfrm flipH="1">
            <a:off x="2209800" y="3200400"/>
            <a:ext cx="457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Bogen 85"/>
          <p:cNvSpPr/>
          <p:nvPr/>
        </p:nvSpPr>
        <p:spPr bwMode="auto">
          <a:xfrm flipH="1">
            <a:off x="2209800" y="1905000"/>
            <a:ext cx="457200" cy="838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 flipH="1">
            <a:off x="2438400" y="3200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H="1">
            <a:off x="2438400" y="2667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2438400" y="1905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>
            <a:off x="1371600" y="3352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/>
          <p:nvPr/>
        </p:nvCxnSpPr>
        <p:spPr bwMode="auto">
          <a:xfrm rot="10800000">
            <a:off x="1371600" y="34290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 rot="10800000">
            <a:off x="1524000" y="4495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1524000" y="45720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2133600" y="3581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 rot="10800000">
            <a:off x="3810000" y="3200400"/>
            <a:ext cx="304800" cy="381000"/>
            <a:chOff x="6248400" y="2286000"/>
            <a:chExt cx="304800" cy="381000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114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5" name="Textfeld 124"/>
          <p:cNvSpPr txBox="1"/>
          <p:nvPr/>
        </p:nvSpPr>
        <p:spPr>
          <a:xfrm>
            <a:off x="3657600" y="3657600"/>
            <a:ext cx="191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Kontaktspannung ~1V</a:t>
            </a:r>
          </a:p>
          <a:p>
            <a:r>
              <a:rPr lang="de-DE" dirty="0" smtClean="0"/>
              <a:t>Zwischen Metall und P-Si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8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Beispiel </a:t>
            </a:r>
            <a:r>
              <a:rPr lang="de-DE" sz="2000" dirty="0" err="1" smtClean="0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Potentiale für Vs/d = 0V, </a:t>
            </a:r>
            <a:r>
              <a:rPr lang="de-DE" sz="1400" dirty="0" err="1" smtClean="0"/>
              <a:t>Vg</a:t>
            </a:r>
            <a:r>
              <a:rPr lang="de-DE" sz="1400" dirty="0" smtClean="0"/>
              <a:t> = 0.35V</a:t>
            </a:r>
          </a:p>
          <a:p>
            <a:pPr eaLnBrk="1" hangingPunct="1"/>
            <a:r>
              <a:rPr lang="de-DE" sz="1400" dirty="0" smtClean="0"/>
              <a:t>Kapazitiver Spannungsteiler</a:t>
            </a:r>
          </a:p>
          <a:p>
            <a:pPr eaLnBrk="1" hangingPunct="1"/>
            <a:r>
              <a:rPr lang="de-DE" sz="1400" dirty="0" smtClean="0"/>
              <a:t>1. Oxidkapazität Cox, 2. Dynamische Kapazität </a:t>
            </a:r>
            <a:r>
              <a:rPr lang="de-DE" sz="1400" dirty="0"/>
              <a:t>der Verarmungszone </a:t>
            </a:r>
            <a:r>
              <a:rPr lang="de-DE" sz="1400" dirty="0" err="1" smtClean="0"/>
              <a:t>Cdep</a:t>
            </a:r>
            <a:endParaRPr lang="de-DE" sz="1400" i="1" dirty="0" smtClean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226" name="Ellipse 22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>
            <a:endCxn id="22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4876800" y="2286000"/>
            <a:ext cx="762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5" idx="0"/>
          </p:cNvCxnSpPr>
          <p:nvPr/>
        </p:nvCxnSpPr>
        <p:spPr bwMode="auto">
          <a:xfrm flipH="1">
            <a:off x="4914900" y="1524000"/>
            <a:ext cx="21717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986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Beispiel </a:t>
            </a:r>
            <a:r>
              <a:rPr lang="de-DE" sz="2000" dirty="0" err="1" smtClean="0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9842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Cox = </a:t>
            </a:r>
            <a:r>
              <a:rPr lang="de-DE" sz="1400" dirty="0" smtClean="0">
                <a:sym typeface="Symbol"/>
              </a:rPr>
              <a:t></a:t>
            </a:r>
            <a:r>
              <a:rPr lang="de-DE" sz="1400" baseline="-25000" dirty="0" smtClean="0">
                <a:sym typeface="Symbol"/>
              </a:rPr>
              <a:t>SiO2</a:t>
            </a:r>
            <a:r>
              <a:rPr lang="de-DE" sz="1400" dirty="0" smtClean="0">
                <a:sym typeface="Symbol"/>
              </a:rPr>
              <a:t>/</a:t>
            </a:r>
            <a:r>
              <a:rPr lang="de-DE" sz="1400" dirty="0" err="1" smtClean="0">
                <a:sym typeface="Symbol"/>
              </a:rPr>
              <a:t>tox</a:t>
            </a:r>
            <a:r>
              <a:rPr lang="de-DE" sz="1400" dirty="0" smtClean="0">
                <a:sym typeface="Symbol"/>
              </a:rPr>
              <a:t> </a:t>
            </a:r>
            <a:r>
              <a:rPr lang="de-DE" sz="1400" dirty="0">
                <a:sym typeface="Symbol"/>
              </a:rPr>
              <a:t>(</a:t>
            </a:r>
            <a:r>
              <a:rPr lang="de-DE" sz="1400" dirty="0" smtClean="0">
                <a:sym typeface="Symbol"/>
              </a:rPr>
              <a:t>r = 3.9)</a:t>
            </a:r>
          </a:p>
          <a:p>
            <a:pPr eaLnBrk="1" hangingPunct="1"/>
            <a:r>
              <a:rPr lang="de-DE" sz="1400" dirty="0" err="1" smtClean="0"/>
              <a:t>Cdep</a:t>
            </a:r>
            <a:r>
              <a:rPr lang="de-DE" sz="1400" dirty="0" smtClean="0"/>
              <a:t> </a:t>
            </a:r>
            <a:r>
              <a:rPr lang="de-DE" sz="1400" dirty="0"/>
              <a:t>= </a:t>
            </a:r>
            <a:r>
              <a:rPr lang="de-DE" sz="1400" dirty="0">
                <a:sym typeface="Symbol"/>
              </a:rPr>
              <a:t></a:t>
            </a:r>
            <a:r>
              <a:rPr lang="de-DE" sz="1400" baseline="-25000" dirty="0" smtClean="0">
                <a:sym typeface="Symbol"/>
              </a:rPr>
              <a:t>Si</a:t>
            </a:r>
            <a:r>
              <a:rPr lang="de-DE" sz="1400" dirty="0" smtClean="0">
                <a:sym typeface="Symbol"/>
              </a:rPr>
              <a:t>/</a:t>
            </a:r>
            <a:r>
              <a:rPr lang="de-DE" sz="1400" dirty="0" err="1" smtClean="0">
                <a:sym typeface="Symbol"/>
              </a:rPr>
              <a:t>tdep</a:t>
            </a:r>
            <a:r>
              <a:rPr lang="de-DE" sz="1400" dirty="0" smtClean="0">
                <a:sym typeface="Symbol"/>
              </a:rPr>
              <a:t> </a:t>
            </a:r>
            <a:r>
              <a:rPr lang="de-DE" sz="1400" dirty="0">
                <a:sym typeface="Symbol"/>
              </a:rPr>
              <a:t>(</a:t>
            </a:r>
            <a:r>
              <a:rPr lang="de-DE" sz="1400" dirty="0" smtClean="0">
                <a:sym typeface="Symbol"/>
              </a:rPr>
              <a:t>r  = 11)</a:t>
            </a:r>
          </a:p>
          <a:p>
            <a:pPr eaLnBrk="1" hangingPunct="1"/>
            <a:r>
              <a:rPr lang="de-DE" sz="1400" b="1" dirty="0" smtClean="0">
                <a:sym typeface="Symbol"/>
              </a:rPr>
              <a:t>Cox ~ 2 * </a:t>
            </a:r>
            <a:r>
              <a:rPr lang="de-DE" sz="1400" b="1" dirty="0" err="1" smtClean="0">
                <a:sym typeface="Symbol"/>
              </a:rPr>
              <a:t>Cdep</a:t>
            </a:r>
            <a:endParaRPr lang="de-DE" sz="1400" b="1" dirty="0">
              <a:sym typeface="Symbol"/>
            </a:endParaRPr>
          </a:p>
          <a:p>
            <a:pPr eaLnBrk="1" hangingPunct="1"/>
            <a:endParaRPr lang="de-DE" sz="1400" dirty="0" smtClean="0">
              <a:sym typeface="Symbol"/>
            </a:endParaRPr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226" name="Ellipse 22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>
            <a:endCxn id="22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4876800" y="2286000"/>
            <a:ext cx="762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5" idx="0"/>
          </p:cNvCxnSpPr>
          <p:nvPr/>
        </p:nvCxnSpPr>
        <p:spPr bwMode="auto">
          <a:xfrm flipH="1">
            <a:off x="4914900" y="1524000"/>
            <a:ext cx="21717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035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Beispiel </a:t>
            </a:r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>
                <a:sym typeface="Symbol"/>
              </a:rPr>
              <a:t>Cox ~ 2 * </a:t>
            </a:r>
            <a:r>
              <a:rPr lang="de-DE" sz="1400" dirty="0" err="1" smtClean="0">
                <a:sym typeface="Symbol"/>
              </a:rPr>
              <a:t>Cdep</a:t>
            </a:r>
            <a:endParaRPr lang="de-DE" sz="1400" dirty="0" smtClean="0">
              <a:sym typeface="Symbol"/>
            </a:endParaRPr>
          </a:p>
          <a:p>
            <a:pPr eaLnBrk="1" hangingPunct="1"/>
            <a:r>
              <a:rPr lang="de-DE" sz="1400" dirty="0" smtClean="0">
                <a:sym typeface="Symbol"/>
              </a:rPr>
              <a:t>Vox : </a:t>
            </a:r>
            <a:r>
              <a:rPr lang="de-DE" sz="1400" dirty="0" err="1" smtClean="0">
                <a:sym typeface="Symbol"/>
              </a:rPr>
              <a:t>Vdep</a:t>
            </a:r>
            <a:r>
              <a:rPr lang="de-DE" sz="1400" dirty="0" smtClean="0">
                <a:sym typeface="Symbol"/>
              </a:rPr>
              <a:t> = 1 : 2</a:t>
            </a:r>
            <a:endParaRPr lang="de-DE" sz="1400" dirty="0">
              <a:sym typeface="Symbo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8957879" y="2667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8576879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0.9</a:t>
            </a:r>
            <a:endParaRPr lang="de-DE" dirty="0"/>
          </a:p>
        </p:txBody>
      </p:sp>
      <p:cxnSp>
        <p:nvCxnSpPr>
          <p:cNvPr id="97" name="Gerade Verbindung mit Pfeil 96"/>
          <p:cNvCxnSpPr/>
          <p:nvPr/>
        </p:nvCxnSpPr>
        <p:spPr bwMode="auto">
          <a:xfrm flipV="1">
            <a:off x="8957879" y="2286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8534400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0.45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Ellipse 106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>
            <a:endCxn id="107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11" name="Gerade Verbindung mit Pfeil 110"/>
          <p:cNvCxnSpPr/>
          <p:nvPr/>
        </p:nvCxnSpPr>
        <p:spPr bwMode="auto">
          <a:xfrm flipV="1">
            <a:off x="6858000" y="22860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6459425" y="2819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1.35V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7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lussdiagramm: Prozess 88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Flussdiagramm: Prozess 94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Flussdiagramm: Prozess 8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Beispiel </a:t>
            </a:r>
            <a:r>
              <a:rPr lang="de-DE" sz="2000" dirty="0" err="1" smtClean="0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Definition: </a:t>
            </a:r>
            <a:r>
              <a:rPr lang="de-DE" sz="1400" b="1" dirty="0" smtClean="0"/>
              <a:t>n = (Cox + </a:t>
            </a:r>
            <a:r>
              <a:rPr lang="de-DE" sz="1400" b="1" dirty="0" err="1" smtClean="0"/>
              <a:t>Cdep</a:t>
            </a:r>
            <a:r>
              <a:rPr lang="de-DE" sz="1400" b="1" dirty="0" smtClean="0"/>
              <a:t>) / Cox = 1.5</a:t>
            </a:r>
            <a:endParaRPr lang="de-DE" sz="1400" b="1" dirty="0">
              <a:sym typeface="Symbol"/>
            </a:endParaRPr>
          </a:p>
          <a:p>
            <a:pPr eaLnBrk="1" hangingPunct="1"/>
            <a:endParaRPr lang="de-DE" sz="1400" dirty="0" smtClean="0">
              <a:sym typeface="Symbol"/>
            </a:endParaRPr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3429000" y="3124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05400" y="3124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3250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867400" y="4038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4876800" y="3048000"/>
            <a:ext cx="1066800" cy="12053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4495800" y="2895600"/>
            <a:ext cx="304800" cy="228600"/>
            <a:chOff x="6629400" y="2819400"/>
            <a:chExt cx="304800" cy="381000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2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7" name="Gruppieren 7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78" name="Gerade Verbindung 7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4495800" y="3048000"/>
            <a:ext cx="304800" cy="228600"/>
            <a:chOff x="6629400" y="2819400"/>
            <a:chExt cx="304800" cy="3810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Rechteck 86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0" name="Gruppieren 89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4" name="Flussdiagramm: Prozess 223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7086600" y="2667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7086600" y="1981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226" name="Ellipse 22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>
            <a:endCxn id="22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4876800" y="2286000"/>
            <a:ext cx="762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5" idx="0"/>
          </p:cNvCxnSpPr>
          <p:nvPr/>
        </p:nvCxnSpPr>
        <p:spPr bwMode="auto">
          <a:xfrm flipH="1">
            <a:off x="4914900" y="1524000"/>
            <a:ext cx="21717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857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Potentialbarrieren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niedriges Potential - Löcher</a:t>
            </a:r>
          </a:p>
          <a:p>
            <a:pPr eaLnBrk="1" hangingPunct="1"/>
            <a:r>
              <a:rPr lang="de-DE" sz="1400" dirty="0" smtClean="0"/>
              <a:t>Source und Drain höheres Potential - Elektronen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21" name="Gruppieren 20"/>
          <p:cNvGrpSpPr/>
          <p:nvPr/>
        </p:nvGrpSpPr>
        <p:grpSpPr>
          <a:xfrm>
            <a:off x="3962400" y="3657600"/>
            <a:ext cx="152400" cy="152400"/>
            <a:chOff x="7315200" y="2895600"/>
            <a:chExt cx="152400" cy="152400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10" name="Ellipse 109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1" name="Gerade Verbindung 110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0" name="Gerade Verbindung 19"/>
            <p:cNvCxnSpPr>
              <a:stCxn id="110" idx="0"/>
              <a:endCxn id="110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4191000" y="3657600"/>
            <a:ext cx="152400" cy="152400"/>
            <a:chOff x="7315200" y="2895600"/>
            <a:chExt cx="152400" cy="152400"/>
          </a:xfrm>
        </p:grpSpPr>
        <p:grpSp>
          <p:nvGrpSpPr>
            <p:cNvPr id="113" name="Gruppieren 112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17" name="Ellipse 116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8" name="Gerade Verbindung 117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6" name="Gerade Verbindung 115"/>
            <p:cNvCxnSpPr>
              <a:stCxn id="117" idx="0"/>
              <a:endCxn id="117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0" name="Gruppieren 119"/>
          <p:cNvGrpSpPr/>
          <p:nvPr/>
        </p:nvGrpSpPr>
        <p:grpSpPr>
          <a:xfrm>
            <a:off x="4419600" y="3657600"/>
            <a:ext cx="152400" cy="152400"/>
            <a:chOff x="7315200" y="2895600"/>
            <a:chExt cx="152400" cy="152400"/>
          </a:xfrm>
        </p:grpSpPr>
        <p:grpSp>
          <p:nvGrpSpPr>
            <p:cNvPr id="122" name="Gruppieren 121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24" name="Ellipse 123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5" name="Gerade Verbindung 124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3" name="Gerade Verbindung 122"/>
            <p:cNvCxnSpPr>
              <a:stCxn id="124" idx="0"/>
              <a:endCxn id="124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8" name="Gruppieren 127"/>
          <p:cNvGrpSpPr/>
          <p:nvPr/>
        </p:nvGrpSpPr>
        <p:grpSpPr>
          <a:xfrm>
            <a:off x="4648200" y="3657600"/>
            <a:ext cx="152400" cy="152400"/>
            <a:chOff x="7315200" y="2895600"/>
            <a:chExt cx="152400" cy="152400"/>
          </a:xfrm>
        </p:grpSpPr>
        <p:grpSp>
          <p:nvGrpSpPr>
            <p:cNvPr id="129" name="Gruppieren 128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31" name="Ellipse 130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2" name="Gerade Verbindung 131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30" name="Gerade Verbindung 129"/>
            <p:cNvCxnSpPr>
              <a:stCxn id="131" idx="0"/>
              <a:endCxn id="131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2" name="Gruppieren 141"/>
          <p:cNvGrpSpPr/>
          <p:nvPr/>
        </p:nvGrpSpPr>
        <p:grpSpPr>
          <a:xfrm>
            <a:off x="3733800" y="3124200"/>
            <a:ext cx="152400" cy="152400"/>
            <a:chOff x="7315200" y="2362200"/>
            <a:chExt cx="152400" cy="152400"/>
          </a:xfrm>
        </p:grpSpPr>
        <p:sp>
          <p:nvSpPr>
            <p:cNvPr id="143" name="Ellipse 14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4" name="Gerade Verbindung 14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5" name="Gruppieren 144"/>
          <p:cNvGrpSpPr/>
          <p:nvPr/>
        </p:nvGrpSpPr>
        <p:grpSpPr>
          <a:xfrm>
            <a:off x="5638800" y="3124200"/>
            <a:ext cx="152400" cy="152400"/>
            <a:chOff x="7315200" y="2362200"/>
            <a:chExt cx="152400" cy="152400"/>
          </a:xfrm>
        </p:grpSpPr>
        <p:sp>
          <p:nvSpPr>
            <p:cNvPr id="146" name="Ellipse 145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7" name="Gerade Verbindung 146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8" name="Gruppieren 147"/>
          <p:cNvGrpSpPr/>
          <p:nvPr/>
        </p:nvGrpSpPr>
        <p:grpSpPr>
          <a:xfrm>
            <a:off x="5410200" y="3124200"/>
            <a:ext cx="152400" cy="152400"/>
            <a:chOff x="7315200" y="2362200"/>
            <a:chExt cx="152400" cy="152400"/>
          </a:xfrm>
        </p:grpSpPr>
        <p:sp>
          <p:nvSpPr>
            <p:cNvPr id="149" name="Ellipse 148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0" name="Gerade Verbindung 149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>
            <a:off x="3276600" y="43434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962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 flipH="1">
            <a:off x="3429000" y="4800600"/>
            <a:ext cx="533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>
            <a:off x="3429000" y="4953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1" name="Gruppieren 150"/>
          <p:cNvGrpSpPr/>
          <p:nvPr/>
        </p:nvGrpSpPr>
        <p:grpSpPr>
          <a:xfrm>
            <a:off x="3429000" y="5410200"/>
            <a:ext cx="152400" cy="152400"/>
            <a:chOff x="7315200" y="2895600"/>
            <a:chExt cx="152400" cy="152400"/>
          </a:xfrm>
        </p:grpSpPr>
        <p:grpSp>
          <p:nvGrpSpPr>
            <p:cNvPr id="152" name="Gruppieren 151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54" name="Ellipse 153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55" name="Gerade Verbindung 154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3" name="Gerade Verbindung 152"/>
            <p:cNvCxnSpPr>
              <a:stCxn id="154" idx="0"/>
              <a:endCxn id="154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3429000" y="5181600"/>
            <a:ext cx="152400" cy="152400"/>
            <a:chOff x="7315200" y="2895600"/>
            <a:chExt cx="152400" cy="152400"/>
          </a:xfrm>
        </p:grpSpPr>
        <p:grpSp>
          <p:nvGrpSpPr>
            <p:cNvPr id="157" name="Gruppieren 156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59" name="Ellipse 158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60" name="Gerade Verbindung 159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8" name="Gerade Verbindung 157"/>
            <p:cNvCxnSpPr>
              <a:stCxn id="159" idx="0"/>
              <a:endCxn id="159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3810000" y="4648200"/>
            <a:ext cx="152400" cy="152400"/>
            <a:chOff x="7315200" y="2362200"/>
            <a:chExt cx="152400" cy="152400"/>
          </a:xfrm>
        </p:grpSpPr>
        <p:sp>
          <p:nvSpPr>
            <p:cNvPr id="162" name="Ellipse 16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3" name="Gerade Verbindung 16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4" name="Gruppieren 163"/>
          <p:cNvGrpSpPr/>
          <p:nvPr/>
        </p:nvGrpSpPr>
        <p:grpSpPr>
          <a:xfrm>
            <a:off x="3810000" y="4419600"/>
            <a:ext cx="152400" cy="152400"/>
            <a:chOff x="7315200" y="2362200"/>
            <a:chExt cx="152400" cy="152400"/>
          </a:xfrm>
        </p:grpSpPr>
        <p:sp>
          <p:nvSpPr>
            <p:cNvPr id="165" name="Ellipse 164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6" name="Gerade Verbindung 165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7" name="Textfeld 166"/>
          <p:cNvSpPr txBox="1"/>
          <p:nvPr/>
        </p:nvSpPr>
        <p:spPr>
          <a:xfrm>
            <a:off x="3255019" y="40386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230" name="Gerade Verbindung mit Pfeil 229"/>
          <p:cNvCxnSpPr/>
          <p:nvPr/>
        </p:nvCxnSpPr>
        <p:spPr bwMode="auto">
          <a:xfrm>
            <a:off x="3276600" y="43434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Ellipse 168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169"/>
          <p:cNvCxnSpPr>
            <a:endCxn id="169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36" name="Abgerundetes Rechteck 135"/>
          <p:cNvSpPr/>
          <p:nvPr/>
        </p:nvSpPr>
        <p:spPr bwMode="auto">
          <a:xfrm>
            <a:off x="5029200" y="4191000"/>
            <a:ext cx="304800" cy="152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1" name="Gruppieren 170"/>
          <p:cNvGrpSpPr/>
          <p:nvPr/>
        </p:nvGrpSpPr>
        <p:grpSpPr>
          <a:xfrm>
            <a:off x="5638800" y="4343400"/>
            <a:ext cx="152400" cy="152400"/>
            <a:chOff x="7315200" y="2362200"/>
            <a:chExt cx="152400" cy="152400"/>
          </a:xfrm>
        </p:grpSpPr>
        <p:sp>
          <p:nvSpPr>
            <p:cNvPr id="172" name="Ellipse 17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3" name="Gerade Verbindung 17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4" name="Gruppieren 173"/>
          <p:cNvGrpSpPr/>
          <p:nvPr/>
        </p:nvGrpSpPr>
        <p:grpSpPr>
          <a:xfrm>
            <a:off x="5715000" y="4495800"/>
            <a:ext cx="152400" cy="152400"/>
            <a:chOff x="7315200" y="2362200"/>
            <a:chExt cx="152400" cy="152400"/>
          </a:xfrm>
        </p:grpSpPr>
        <p:sp>
          <p:nvSpPr>
            <p:cNvPr id="175" name="Ellipse 174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6" name="Gerade Verbindung 175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7" name="Gruppieren 176"/>
          <p:cNvGrpSpPr/>
          <p:nvPr/>
        </p:nvGrpSpPr>
        <p:grpSpPr>
          <a:xfrm>
            <a:off x="5791200" y="4343400"/>
            <a:ext cx="152400" cy="152400"/>
            <a:chOff x="7315200" y="2362200"/>
            <a:chExt cx="152400" cy="152400"/>
          </a:xfrm>
        </p:grpSpPr>
        <p:sp>
          <p:nvSpPr>
            <p:cNvPr id="178" name="Ellipse 17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0" name="Gruppieren 179"/>
          <p:cNvGrpSpPr/>
          <p:nvPr/>
        </p:nvGrpSpPr>
        <p:grpSpPr>
          <a:xfrm>
            <a:off x="5715000" y="5562600"/>
            <a:ext cx="152400" cy="152400"/>
            <a:chOff x="7315200" y="2895600"/>
            <a:chExt cx="152400" cy="152400"/>
          </a:xfrm>
        </p:grpSpPr>
        <p:grpSp>
          <p:nvGrpSpPr>
            <p:cNvPr id="181" name="Gruppieren 180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83" name="Ellipse 182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84" name="Gerade Verbindung 183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82" name="Gerade Verbindung 181"/>
            <p:cNvCxnSpPr>
              <a:stCxn id="183" idx="0"/>
              <a:endCxn id="183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>
            <a:off x="5867400" y="5562600"/>
            <a:ext cx="152400" cy="152400"/>
            <a:chOff x="7315200" y="2895600"/>
            <a:chExt cx="152400" cy="152400"/>
          </a:xfrm>
        </p:grpSpPr>
        <p:grpSp>
          <p:nvGrpSpPr>
            <p:cNvPr id="186" name="Gruppieren 185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88" name="Ellipse 187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89" name="Gerade Verbindung 188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87" name="Gerade Verbindung 186"/>
            <p:cNvCxnSpPr>
              <a:stCxn id="188" idx="0"/>
              <a:endCxn id="188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0" name="Gruppieren 189"/>
          <p:cNvGrpSpPr/>
          <p:nvPr/>
        </p:nvGrpSpPr>
        <p:grpSpPr>
          <a:xfrm>
            <a:off x="5562600" y="5638800"/>
            <a:ext cx="152400" cy="152400"/>
            <a:chOff x="7315200" y="2895600"/>
            <a:chExt cx="152400" cy="152400"/>
          </a:xfrm>
        </p:grpSpPr>
        <p:grpSp>
          <p:nvGrpSpPr>
            <p:cNvPr id="191" name="Gruppieren 190"/>
            <p:cNvGrpSpPr/>
            <p:nvPr/>
          </p:nvGrpSpPr>
          <p:grpSpPr>
            <a:xfrm>
              <a:off x="7315200" y="2895600"/>
              <a:ext cx="152400" cy="152400"/>
              <a:chOff x="7315200" y="2362200"/>
              <a:chExt cx="152400" cy="152400"/>
            </a:xfrm>
          </p:grpSpPr>
          <p:sp>
            <p:nvSpPr>
              <p:cNvPr id="193" name="Ellipse 192"/>
              <p:cNvSpPr/>
              <p:nvPr/>
            </p:nvSpPr>
            <p:spPr bwMode="auto">
              <a:xfrm>
                <a:off x="7315200" y="2362200"/>
                <a:ext cx="1524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94" name="Gerade Verbindung 193"/>
              <p:cNvCxnSpPr/>
              <p:nvPr/>
            </p:nvCxnSpPr>
            <p:spPr bwMode="auto">
              <a:xfrm flipH="1">
                <a:off x="7315200" y="2438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92" name="Gerade Verbindung 191"/>
            <p:cNvCxnSpPr>
              <a:stCxn id="193" idx="0"/>
              <a:endCxn id="193" idx="4"/>
            </p:cNvCxnSpPr>
            <p:nvPr/>
          </p:nvCxnSpPr>
          <p:spPr bwMode="auto">
            <a:xfrm>
              <a:off x="7391400" y="2895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" name="Rechteck 9"/>
          <p:cNvSpPr/>
          <p:nvPr/>
        </p:nvSpPr>
        <p:spPr bwMode="auto">
          <a:xfrm>
            <a:off x="4876800" y="4343400"/>
            <a:ext cx="6096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Potentialbarrieren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Substrat – Barriere für Elektronen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 flipV="1">
            <a:off x="32766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2766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733800" y="4343400"/>
            <a:ext cx="228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uppieren 160"/>
          <p:cNvGrpSpPr/>
          <p:nvPr/>
        </p:nvGrpSpPr>
        <p:grpSpPr>
          <a:xfrm>
            <a:off x="3429000" y="4343400"/>
            <a:ext cx="152400" cy="152400"/>
            <a:chOff x="7315200" y="2362200"/>
            <a:chExt cx="152400" cy="152400"/>
          </a:xfrm>
        </p:grpSpPr>
        <p:sp>
          <p:nvSpPr>
            <p:cNvPr id="162" name="Ellipse 16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3" name="Gerade Verbindung 16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7" name="Textfeld 166"/>
          <p:cNvSpPr txBox="1"/>
          <p:nvPr/>
        </p:nvSpPr>
        <p:spPr>
          <a:xfrm>
            <a:off x="3276600" y="39624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230" name="Gerade Verbindung mit Pfeil 229"/>
          <p:cNvCxnSpPr/>
          <p:nvPr/>
        </p:nvCxnSpPr>
        <p:spPr bwMode="auto">
          <a:xfrm>
            <a:off x="3276600" y="50292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Freihandform 4"/>
          <p:cNvSpPr/>
          <p:nvPr/>
        </p:nvSpPr>
        <p:spPr bwMode="auto">
          <a:xfrm>
            <a:off x="3658015" y="3295650"/>
            <a:ext cx="1853181" cy="355966"/>
          </a:xfrm>
          <a:custGeom>
            <a:avLst/>
            <a:gdLst>
              <a:gd name="connsiteX0" fmla="*/ 132935 w 1853181"/>
              <a:gd name="connsiteY0" fmla="*/ 47625 h 355966"/>
              <a:gd name="connsiteX1" fmla="*/ 142460 w 1853181"/>
              <a:gd name="connsiteY1" fmla="*/ 295275 h 355966"/>
              <a:gd name="connsiteX2" fmla="*/ 1590260 w 1853181"/>
              <a:gd name="connsiteY2" fmla="*/ 333375 h 355966"/>
              <a:gd name="connsiteX3" fmla="*/ 1847435 w 1853181"/>
              <a:gd name="connsiteY3" fmla="*/ 0 h 355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81" h="355966">
                <a:moveTo>
                  <a:pt x="132935" y="47625"/>
                </a:moveTo>
                <a:cubicBezTo>
                  <a:pt x="16253" y="147637"/>
                  <a:pt x="-100428" y="247650"/>
                  <a:pt x="142460" y="295275"/>
                </a:cubicBezTo>
                <a:cubicBezTo>
                  <a:pt x="385348" y="342900"/>
                  <a:pt x="1306097" y="382588"/>
                  <a:pt x="1590260" y="333375"/>
                </a:cubicBezTo>
                <a:cubicBezTo>
                  <a:pt x="1874423" y="284162"/>
                  <a:pt x="1860929" y="142081"/>
                  <a:pt x="1847435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5" name="Gerade Verbindung 134"/>
          <p:cNvCxnSpPr/>
          <p:nvPr/>
        </p:nvCxnSpPr>
        <p:spPr bwMode="auto">
          <a:xfrm>
            <a:off x="3962400" y="4876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4724400" y="4343400"/>
            <a:ext cx="228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49530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3657600" y="4419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 flipV="1">
            <a:off x="3276600" y="5334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2" name="Gruppieren 171"/>
          <p:cNvGrpSpPr/>
          <p:nvPr/>
        </p:nvGrpSpPr>
        <p:grpSpPr>
          <a:xfrm>
            <a:off x="3429000" y="6096000"/>
            <a:ext cx="152400" cy="152400"/>
            <a:chOff x="7315200" y="2362200"/>
            <a:chExt cx="152400" cy="152400"/>
          </a:xfrm>
        </p:grpSpPr>
        <p:sp>
          <p:nvSpPr>
            <p:cNvPr id="173" name="Ellipse 17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4" name="Gerade Verbindung 17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5" name="Textfeld 174"/>
          <p:cNvSpPr txBox="1"/>
          <p:nvPr/>
        </p:nvSpPr>
        <p:spPr>
          <a:xfrm>
            <a:off x="3021722" y="53340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64008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5715000"/>
            <a:ext cx="2133600" cy="5334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0" name="Gerade Verbindung mit Pfeil 179"/>
          <p:cNvCxnSpPr/>
          <p:nvPr/>
        </p:nvCxnSpPr>
        <p:spPr bwMode="auto">
          <a:xfrm>
            <a:off x="3657600" y="6172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2" name="Ellipse 181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3" name="Gerade Verbindung 182"/>
          <p:cNvCxnSpPr>
            <a:endCxn id="182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" name="&quot;Nein&quot;-Symbol 9"/>
          <p:cNvSpPr/>
          <p:nvPr/>
        </p:nvSpPr>
        <p:spPr bwMode="auto">
          <a:xfrm>
            <a:off x="4648200" y="3505200"/>
            <a:ext cx="304800" cy="3048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Potentialbarrieren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Oberfläche vom Substrat ist verarmt aber stellt nur eine kleine Barriere dar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 flipV="1">
            <a:off x="32766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2766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733800" y="4343400"/>
            <a:ext cx="2286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uppieren 160"/>
          <p:cNvGrpSpPr/>
          <p:nvPr/>
        </p:nvGrpSpPr>
        <p:grpSpPr>
          <a:xfrm>
            <a:off x="3429000" y="4343400"/>
            <a:ext cx="152400" cy="152400"/>
            <a:chOff x="7315200" y="2362200"/>
            <a:chExt cx="152400" cy="152400"/>
          </a:xfrm>
        </p:grpSpPr>
        <p:sp>
          <p:nvSpPr>
            <p:cNvPr id="162" name="Ellipse 16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3" name="Gerade Verbindung 16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7" name="Textfeld 166"/>
          <p:cNvSpPr txBox="1"/>
          <p:nvPr/>
        </p:nvSpPr>
        <p:spPr>
          <a:xfrm>
            <a:off x="3276600" y="39624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230" name="Gerade Verbindung mit Pfeil 229"/>
          <p:cNvCxnSpPr/>
          <p:nvPr/>
        </p:nvCxnSpPr>
        <p:spPr bwMode="auto">
          <a:xfrm>
            <a:off x="3276600" y="50292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9624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4724400" y="4343400"/>
            <a:ext cx="2286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49530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 flipV="1">
            <a:off x="3276600" y="5334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2" name="Gruppieren 171"/>
          <p:cNvGrpSpPr/>
          <p:nvPr/>
        </p:nvGrpSpPr>
        <p:grpSpPr>
          <a:xfrm>
            <a:off x="3429000" y="6096000"/>
            <a:ext cx="152400" cy="152400"/>
            <a:chOff x="7315200" y="2362200"/>
            <a:chExt cx="152400" cy="152400"/>
          </a:xfrm>
        </p:grpSpPr>
        <p:sp>
          <p:nvSpPr>
            <p:cNvPr id="173" name="Ellipse 17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4" name="Gerade Verbindung 17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5" name="Textfeld 174"/>
          <p:cNvSpPr txBox="1"/>
          <p:nvPr/>
        </p:nvSpPr>
        <p:spPr>
          <a:xfrm>
            <a:off x="3021722" y="53340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64008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61722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0" name="Gerade Verbindung mit Pfeil 179"/>
          <p:cNvCxnSpPr/>
          <p:nvPr/>
        </p:nvCxnSpPr>
        <p:spPr bwMode="auto">
          <a:xfrm>
            <a:off x="3657600" y="61722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>
            <a:stCxn id="106" idx="0"/>
            <a:endCxn id="107" idx="0"/>
          </p:cNvCxnSpPr>
          <p:nvPr/>
        </p:nvCxnSpPr>
        <p:spPr bwMode="auto">
          <a:xfrm>
            <a:off x="4021013" y="3048000"/>
            <a:ext cx="12192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>
            <a:off x="3657600" y="4419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endCxn id="91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 rot="10800000">
            <a:off x="4038600" y="2971800"/>
            <a:ext cx="12192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23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3170311" y="3581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 Si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MOSFET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MOSFET</a:t>
            </a:r>
          </a:p>
          <a:p>
            <a:pPr eaLnBrk="1" hangingPunct="1"/>
            <a:r>
              <a:rPr lang="de-DE" sz="1400" dirty="0"/>
              <a:t>Transistor ist seitlich vom Isolator </a:t>
            </a:r>
            <a:r>
              <a:rPr lang="de-DE" sz="1400" dirty="0" smtClean="0"/>
              <a:t>Feld-Oxid umgeben</a:t>
            </a:r>
          </a:p>
          <a:p>
            <a:pPr eaLnBrk="1" hangingPunct="1"/>
            <a:r>
              <a:rPr lang="de-DE" sz="1400" dirty="0" smtClean="0"/>
              <a:t>Source – Quelle, Drain - Abfluss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1752600" y="40386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4267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116"/>
          <p:cNvCxnSpPr/>
          <p:nvPr/>
        </p:nvCxnSpPr>
        <p:spPr bwMode="auto">
          <a:xfrm>
            <a:off x="1828800" y="2667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1065371" y="2362200"/>
            <a:ext cx="1217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Aktiver 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57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Thermische Energie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Was bedeutet klein?</a:t>
            </a:r>
          </a:p>
          <a:p>
            <a:pPr eaLnBrk="1" hangingPunct="1"/>
            <a:r>
              <a:rPr lang="de-DE" sz="1400" dirty="0" smtClean="0"/>
              <a:t>Thermische </a:t>
            </a:r>
            <a:r>
              <a:rPr lang="de-DE" sz="1400" dirty="0"/>
              <a:t>Energie bei Zimmertemperatur </a:t>
            </a:r>
            <a:r>
              <a:rPr lang="de-DE" sz="1400" dirty="0" smtClean="0"/>
              <a:t>UT ~ 25mV (</a:t>
            </a:r>
            <a:r>
              <a:rPr lang="de-DE" sz="1400" dirty="0" err="1" smtClean="0"/>
              <a:t>kT</a:t>
            </a:r>
            <a:r>
              <a:rPr lang="de-DE" sz="1400" dirty="0" smtClean="0"/>
              <a:t>/e) (e = 1.602 * 1e-19 C)</a:t>
            </a:r>
          </a:p>
          <a:p>
            <a:pPr eaLnBrk="1" hangingPunct="1"/>
            <a:r>
              <a:rPr lang="de-DE" sz="1400" dirty="0"/>
              <a:t>Wahrscheinlichkeit dass ein Elektron auf Zimmertemperatur eine 100mV Barriere </a:t>
            </a:r>
            <a:r>
              <a:rPr lang="de-DE" sz="1400" dirty="0" smtClean="0"/>
              <a:t>(</a:t>
            </a:r>
            <a:r>
              <a:rPr lang="de-DE" sz="1400" dirty="0" err="1" smtClean="0"/>
              <a:t>Ub</a:t>
            </a:r>
            <a:r>
              <a:rPr lang="de-DE" sz="1400" dirty="0" smtClean="0"/>
              <a:t>) überwindet </a:t>
            </a:r>
            <a:r>
              <a:rPr lang="de-DE" sz="1400" dirty="0"/>
              <a:t>ist etwa 2</a:t>
            </a:r>
            <a:r>
              <a:rPr lang="de-DE" sz="1400" dirty="0" smtClean="0"/>
              <a:t>%</a:t>
            </a:r>
          </a:p>
          <a:p>
            <a:pPr eaLnBrk="1" hangingPunct="1"/>
            <a:r>
              <a:rPr lang="de-DE" sz="1400" dirty="0" smtClean="0"/>
              <a:t>Exponentialfunktion </a:t>
            </a:r>
            <a:r>
              <a:rPr lang="de-DE" sz="1400" dirty="0" err="1" smtClean="0"/>
              <a:t>exp</a:t>
            </a:r>
            <a:r>
              <a:rPr lang="de-DE" sz="1400" dirty="0" smtClean="0"/>
              <a:t>(-</a:t>
            </a:r>
            <a:r>
              <a:rPr lang="de-DE" sz="1400" dirty="0" err="1" smtClean="0"/>
              <a:t>Ub</a:t>
            </a:r>
            <a:r>
              <a:rPr lang="de-DE" sz="1400" dirty="0" smtClean="0"/>
              <a:t>/UT)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2" name="Gruppieren 171"/>
          <p:cNvGrpSpPr/>
          <p:nvPr/>
        </p:nvGrpSpPr>
        <p:grpSpPr>
          <a:xfrm>
            <a:off x="3429000" y="3657600"/>
            <a:ext cx="152400" cy="152400"/>
            <a:chOff x="7315200" y="2362200"/>
            <a:chExt cx="152400" cy="152400"/>
          </a:xfrm>
        </p:grpSpPr>
        <p:sp>
          <p:nvSpPr>
            <p:cNvPr id="173" name="Ellipse 17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4" name="Gerade Verbindung 17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37338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9"/>
          <p:cNvCxnSpPr/>
          <p:nvPr/>
        </p:nvCxnSpPr>
        <p:spPr bwMode="auto">
          <a:xfrm>
            <a:off x="44196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5181600" y="3276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V="1">
            <a:off x="5181600" y="3810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5105400" y="33528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100mV</a:t>
            </a:r>
            <a:endParaRPr lang="de-DE" dirty="0"/>
          </a:p>
        </p:txBody>
      </p:sp>
      <p:grpSp>
        <p:nvGrpSpPr>
          <p:cNvPr id="94" name="Gruppieren 93"/>
          <p:cNvGrpSpPr/>
          <p:nvPr/>
        </p:nvGrpSpPr>
        <p:grpSpPr>
          <a:xfrm>
            <a:off x="3429000" y="3581400"/>
            <a:ext cx="152400" cy="152400"/>
            <a:chOff x="7315200" y="2362200"/>
            <a:chExt cx="152400" cy="152400"/>
          </a:xfrm>
        </p:grpSpPr>
        <p:sp>
          <p:nvSpPr>
            <p:cNvPr id="95" name="Ellipse 94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>
            <a:off x="3429000" y="3733800"/>
            <a:ext cx="152400" cy="152400"/>
            <a:chOff x="7315200" y="2362200"/>
            <a:chExt cx="152400" cy="152400"/>
          </a:xfrm>
        </p:grpSpPr>
        <p:sp>
          <p:nvSpPr>
            <p:cNvPr id="98" name="Ellipse 9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9" name="Gerade Verbindung 9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" name="Gerade Verbindung mit Pfeil 25"/>
          <p:cNvCxnSpPr/>
          <p:nvPr/>
        </p:nvCxnSpPr>
        <p:spPr bwMode="auto">
          <a:xfrm>
            <a:off x="29718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828800" y="3581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kT</a:t>
            </a:r>
            <a:r>
              <a:rPr lang="de-DE" dirty="0" smtClean="0"/>
              <a:t>/e = 25mV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64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Subthreshold</a:t>
            </a:r>
            <a:r>
              <a:rPr lang="de-DE" sz="2000" dirty="0" smtClean="0"/>
              <a:t> Strom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Für </a:t>
            </a:r>
            <a:r>
              <a:rPr lang="de-DE" sz="1400" dirty="0" err="1" smtClean="0"/>
              <a:t>Vds</a:t>
            </a:r>
            <a:r>
              <a:rPr lang="de-DE" sz="1400" dirty="0" smtClean="0"/>
              <a:t> = 0, Strom = 0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37338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" name="Freihandform 1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4953000" y="3048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 flipV="1">
            <a:off x="3276600" y="4419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feld 32"/>
          <p:cNvSpPr txBox="1"/>
          <p:nvPr/>
        </p:nvSpPr>
        <p:spPr>
          <a:xfrm>
            <a:off x="1981200" y="4419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34" name="Gerade Verbindung mit Pfeil 33"/>
          <p:cNvCxnSpPr/>
          <p:nvPr/>
        </p:nvCxnSpPr>
        <p:spPr bwMode="auto">
          <a:xfrm>
            <a:off x="3276600" y="5486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5" name="Gruppieren 34"/>
          <p:cNvGrpSpPr/>
          <p:nvPr/>
        </p:nvGrpSpPr>
        <p:grpSpPr>
          <a:xfrm flipV="1">
            <a:off x="3276600" y="5257800"/>
            <a:ext cx="2133600" cy="76200"/>
            <a:chOff x="3276600" y="5715000"/>
            <a:chExt cx="2133600" cy="533400"/>
          </a:xfrm>
        </p:grpSpPr>
        <p:cxnSp>
          <p:nvCxnSpPr>
            <p:cNvPr id="36" name="Gerade Verbindung 35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38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39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Freihandform 40"/>
          <p:cNvSpPr/>
          <p:nvPr/>
        </p:nvSpPr>
        <p:spPr bwMode="auto">
          <a:xfrm flipH="1">
            <a:off x="3667125" y="5038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276600" y="4572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4953000" y="4572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115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r>
              <a:rPr lang="de-DE" sz="2000" dirty="0"/>
              <a:t> Strom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Drain-Source </a:t>
            </a:r>
            <a:r>
              <a:rPr lang="de-DE" sz="1400" dirty="0" smtClean="0"/>
              <a:t>Strom wenn </a:t>
            </a:r>
            <a:r>
              <a:rPr lang="de-DE" sz="1400" dirty="0" err="1" smtClean="0"/>
              <a:t>Vds</a:t>
            </a:r>
            <a:r>
              <a:rPr lang="de-DE" sz="1400" dirty="0" smtClean="0"/>
              <a:t> &gt; einige UT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63" name="Gerade Verbindung mit Pfeil 62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67" name="Gerade Verbindung mit Pfeil 66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3276600" y="3810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 flipV="1">
            <a:off x="3733800" y="3733800"/>
            <a:ext cx="2286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3962400" y="37338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 flipV="1">
            <a:off x="4724400" y="3733800"/>
            <a:ext cx="228600" cy="457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4953000" y="4191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Freihandform 73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4953000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V="1">
            <a:off x="3276600" y="4419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1981200" y="4419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>
            <a:off x="3276600" y="5486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3276600" y="5334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3733800" y="5257800"/>
            <a:ext cx="2286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V="1">
            <a:off x="3962400" y="52578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276600" y="4572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4953000" y="5715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H="1" flipV="1">
            <a:off x="4724400" y="5257800"/>
            <a:ext cx="228600" cy="457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953000" y="5715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Freihandform 9"/>
          <p:cNvSpPr/>
          <p:nvPr/>
        </p:nvSpPr>
        <p:spPr bwMode="auto">
          <a:xfrm>
            <a:off x="4977296" y="5370706"/>
            <a:ext cx="369404" cy="242694"/>
          </a:xfrm>
          <a:custGeom>
            <a:avLst/>
            <a:gdLst>
              <a:gd name="connsiteX0" fmla="*/ 369404 w 369404"/>
              <a:gd name="connsiteY0" fmla="*/ 229994 h 242694"/>
              <a:gd name="connsiteX1" fmla="*/ 51904 w 369404"/>
              <a:gd name="connsiteY1" fmla="*/ 217294 h 242694"/>
              <a:gd name="connsiteX2" fmla="*/ 13804 w 369404"/>
              <a:gd name="connsiteY2" fmla="*/ 1394 h 242694"/>
              <a:gd name="connsiteX3" fmla="*/ 191604 w 369404"/>
              <a:gd name="connsiteY3" fmla="*/ 141094 h 24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04" h="242694">
                <a:moveTo>
                  <a:pt x="369404" y="229994"/>
                </a:moveTo>
                <a:cubicBezTo>
                  <a:pt x="240287" y="242694"/>
                  <a:pt x="111171" y="255394"/>
                  <a:pt x="51904" y="217294"/>
                </a:cubicBezTo>
                <a:cubicBezTo>
                  <a:pt x="-7363" y="179194"/>
                  <a:pt x="-9479" y="14094"/>
                  <a:pt x="13804" y="1394"/>
                </a:cubicBezTo>
                <a:cubicBezTo>
                  <a:pt x="37087" y="-11306"/>
                  <a:pt x="114345" y="64894"/>
                  <a:pt x="191604" y="14109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2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r>
              <a:rPr lang="de-DE" sz="2000" dirty="0"/>
              <a:t> Strom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Vds</a:t>
            </a:r>
            <a:r>
              <a:rPr lang="de-DE" sz="1400" dirty="0" smtClean="0"/>
              <a:t> &gt; 0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1905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" name="Gerade Verbindung mit Pfeil 11"/>
          <p:cNvCxnSpPr>
            <a:stCxn id="106" idx="0"/>
            <a:endCxn id="107" idx="0"/>
          </p:cNvCxnSpPr>
          <p:nvPr/>
        </p:nvCxnSpPr>
        <p:spPr bwMode="auto">
          <a:xfrm>
            <a:off x="4021013" y="3048000"/>
            <a:ext cx="12192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>
            <a:off x="6248400" y="1905000"/>
            <a:ext cx="304800" cy="381000"/>
            <a:chOff x="6248400" y="2286000"/>
            <a:chExt cx="304800" cy="381000"/>
          </a:xfrm>
        </p:grpSpPr>
        <p:cxnSp>
          <p:nvCxnSpPr>
            <p:cNvPr id="86" name="Gerade Verbindung 85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 flipH="1">
            <a:off x="54864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>
            <a:stCxn id="96" idx="4"/>
          </p:cNvCxnSpPr>
          <p:nvPr/>
        </p:nvCxnSpPr>
        <p:spPr bwMode="auto">
          <a:xfrm>
            <a:off x="13716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Ellipse 95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>
            <a:endCxn id="96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008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Schwelle-Spannung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Vgs</a:t>
            </a:r>
            <a:r>
              <a:rPr lang="de-DE" sz="1400" dirty="0" smtClean="0"/>
              <a:t> </a:t>
            </a:r>
            <a:r>
              <a:rPr lang="de-DE" sz="1400" dirty="0"/>
              <a:t>=</a:t>
            </a:r>
            <a:r>
              <a:rPr lang="de-DE" sz="1400" dirty="0" smtClean="0"/>
              <a:t> 0.5 -&gt; </a:t>
            </a:r>
            <a:r>
              <a:rPr lang="de-DE" sz="1400" dirty="0" err="1" smtClean="0"/>
              <a:t>Vx</a:t>
            </a:r>
            <a:r>
              <a:rPr lang="de-DE" sz="1400" dirty="0" smtClean="0"/>
              <a:t> </a:t>
            </a:r>
            <a:r>
              <a:rPr lang="de-DE" sz="1400" dirty="0"/>
              <a:t>=</a:t>
            </a:r>
            <a:r>
              <a:rPr lang="de-DE" sz="1400" dirty="0" smtClean="0"/>
              <a:t> 0</a:t>
            </a:r>
          </a:p>
          <a:p>
            <a:pPr eaLnBrk="1" hangingPunct="1"/>
            <a:r>
              <a:rPr lang="de-DE" sz="1400" dirty="0" smtClean="0"/>
              <a:t>Substrat Oberfläche (</a:t>
            </a:r>
            <a:r>
              <a:rPr lang="de-DE" sz="1400" dirty="0" err="1" smtClean="0"/>
              <a:t>Vx</a:t>
            </a:r>
            <a:r>
              <a:rPr lang="de-DE" sz="1400" dirty="0" smtClean="0"/>
              <a:t>) - gleiches Potential wie in S und D</a:t>
            </a:r>
          </a:p>
          <a:p>
            <a:pPr eaLnBrk="1" hangingPunct="1"/>
            <a:r>
              <a:rPr lang="de-DE" sz="1400" b="1" dirty="0" smtClean="0"/>
              <a:t>Wir definieren Schwelle-Spannung </a:t>
            </a:r>
            <a:r>
              <a:rPr lang="de-DE" sz="1400" b="1" dirty="0" err="1" smtClean="0"/>
              <a:t>Vth</a:t>
            </a:r>
            <a:r>
              <a:rPr lang="de-DE" sz="1400" b="1" dirty="0" smtClean="0"/>
              <a:t> als die Gate-Source Spannung für </a:t>
            </a:r>
            <a:r>
              <a:rPr lang="de-DE" sz="1400" b="1" dirty="0" err="1" smtClean="0"/>
              <a:t>Vx</a:t>
            </a:r>
            <a:r>
              <a:rPr lang="de-DE" sz="1400" b="1" dirty="0" smtClean="0"/>
              <a:t> = Vs und </a:t>
            </a:r>
            <a:r>
              <a:rPr lang="de-DE" sz="1400" b="1" dirty="0" err="1" smtClean="0"/>
              <a:t>Vd</a:t>
            </a:r>
            <a:endParaRPr lang="de-DE" sz="1400" b="1" dirty="0" smtClean="0"/>
          </a:p>
          <a:p>
            <a:pPr eaLnBrk="1" hangingPunct="1"/>
            <a:r>
              <a:rPr lang="de-DE" sz="1400" b="1" dirty="0" smtClean="0"/>
              <a:t>Es gilt: </a:t>
            </a:r>
            <a:r>
              <a:rPr lang="de-DE" sz="1400" b="1" dirty="0" err="1" smtClean="0"/>
              <a:t>Vth</a:t>
            </a:r>
            <a:r>
              <a:rPr lang="de-DE" sz="1400" b="1" dirty="0" smtClean="0"/>
              <a:t> = </a:t>
            </a:r>
            <a:r>
              <a:rPr lang="de-DE" sz="1400" b="1" dirty="0" err="1" smtClean="0"/>
              <a:t>Cdep</a:t>
            </a:r>
            <a:r>
              <a:rPr lang="de-DE" sz="1400" b="1" dirty="0" smtClean="0"/>
              <a:t>/Cox * 1.0V</a:t>
            </a:r>
            <a:endParaRPr lang="de-DE" sz="14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309680" y="2590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4004880" y="1676400"/>
            <a:ext cx="50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408264" y="29234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Textfeld 182"/>
          <p:cNvSpPr txBox="1"/>
          <p:nvPr/>
        </p:nvSpPr>
        <p:spPr>
          <a:xfrm>
            <a:off x="7227664" y="2667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129080" y="1981200"/>
            <a:ext cx="50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cxnSp>
        <p:nvCxnSpPr>
          <p:cNvPr id="192" name="Gerade Verbindung 191"/>
          <p:cNvCxnSpPr>
            <a:stCxn id="193" idx="4"/>
          </p:cNvCxnSpPr>
          <p:nvPr/>
        </p:nvCxnSpPr>
        <p:spPr bwMode="auto">
          <a:xfrm>
            <a:off x="13716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Ellipse 192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>
            <a:endCxn id="193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feld 60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7620000" y="26670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7620000" y="40386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  <p:grpSp>
        <p:nvGrpSpPr>
          <p:cNvPr id="67" name="Gruppieren 66"/>
          <p:cNvGrpSpPr/>
          <p:nvPr/>
        </p:nvGrpSpPr>
        <p:grpSpPr>
          <a:xfrm>
            <a:off x="7772400" y="2286000"/>
            <a:ext cx="304800" cy="381000"/>
            <a:chOff x="6629400" y="2819400"/>
            <a:chExt cx="304800" cy="381000"/>
          </a:xfrm>
        </p:grpSpPr>
        <p:cxnSp>
          <p:nvCxnSpPr>
            <p:cNvPr id="68" name="Gerade Verbindung 6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2" name="Gruppieren 71"/>
          <p:cNvGrpSpPr/>
          <p:nvPr/>
        </p:nvGrpSpPr>
        <p:grpSpPr>
          <a:xfrm>
            <a:off x="7772400" y="2819400"/>
            <a:ext cx="304800" cy="381000"/>
            <a:chOff x="6629400" y="2819400"/>
            <a:chExt cx="304800" cy="381000"/>
          </a:xfrm>
        </p:grpSpPr>
        <p:cxnSp>
          <p:nvCxnSpPr>
            <p:cNvPr id="73" name="Gerade Verbindung 7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7" name="Textfeld 76"/>
          <p:cNvSpPr txBox="1"/>
          <p:nvPr/>
        </p:nvSpPr>
        <p:spPr>
          <a:xfrm>
            <a:off x="8153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8106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flipV="1">
            <a:off x="8957879" y="2667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8576879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1.0</a:t>
            </a:r>
            <a:endParaRPr lang="de-DE" dirty="0"/>
          </a:p>
        </p:txBody>
      </p:sp>
      <p:cxnSp>
        <p:nvCxnSpPr>
          <p:cNvPr id="81" name="Gerade Verbindung mit Pfeil 80"/>
          <p:cNvCxnSpPr/>
          <p:nvPr/>
        </p:nvCxnSpPr>
        <p:spPr bwMode="auto">
          <a:xfrm flipV="1">
            <a:off x="8957879" y="2286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8576880" y="2438400"/>
            <a:ext cx="397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 flipV="1">
            <a:off x="6858000" y="22860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6501905" y="28194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1.5V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949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Vg</a:t>
            </a:r>
            <a:r>
              <a:rPr lang="de-DE" sz="2000" dirty="0" smtClean="0"/>
              <a:t> &gt; Schwelle-Spannung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Vgs</a:t>
            </a:r>
            <a:r>
              <a:rPr lang="de-DE" sz="1400" dirty="0" smtClean="0"/>
              <a:t> &gt; 0.5 -&gt; </a:t>
            </a:r>
            <a:r>
              <a:rPr lang="de-DE" sz="1400" dirty="0" err="1" smtClean="0"/>
              <a:t>Vx</a:t>
            </a:r>
            <a:r>
              <a:rPr lang="de-DE" sz="1400" dirty="0" smtClean="0"/>
              <a:t> &gt; 0 (?)</a:t>
            </a:r>
          </a:p>
          <a:p>
            <a:pPr eaLnBrk="1" hangingPunct="1"/>
            <a:r>
              <a:rPr lang="de-DE" sz="1400" dirty="0" smtClean="0"/>
              <a:t>Substrat Oberfläche - Potentialminimum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309680" y="2590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15112" y="16764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318496" y="292340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0++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Textfeld 182"/>
          <p:cNvSpPr txBox="1"/>
          <p:nvPr/>
        </p:nvSpPr>
        <p:spPr>
          <a:xfrm>
            <a:off x="7137896" y="2667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0++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039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cxnSp>
        <p:nvCxnSpPr>
          <p:cNvPr id="190" name="Gerade Verbindung mit Pfeil 189"/>
          <p:cNvCxnSpPr/>
          <p:nvPr/>
        </p:nvCxnSpPr>
        <p:spPr bwMode="auto">
          <a:xfrm>
            <a:off x="6858000" y="2667000"/>
            <a:ext cx="6096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mit Pfeil 190"/>
          <p:cNvCxnSpPr/>
          <p:nvPr/>
        </p:nvCxnSpPr>
        <p:spPr bwMode="auto">
          <a:xfrm rot="10800000">
            <a:off x="8382000" y="2667000"/>
            <a:ext cx="6096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>
            <a:stCxn id="193" idx="4"/>
          </p:cNvCxnSpPr>
          <p:nvPr/>
        </p:nvCxnSpPr>
        <p:spPr bwMode="auto">
          <a:xfrm>
            <a:off x="13716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Ellipse 192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>
            <a:endCxn id="193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feld 60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0" name="Gerade Verbindung mit Pfeil 9"/>
          <p:cNvCxnSpPr>
            <a:endCxn id="180" idx="0"/>
          </p:cNvCxnSpPr>
          <p:nvPr/>
        </p:nvCxnSpPr>
        <p:spPr bwMode="auto">
          <a:xfrm flipV="1">
            <a:off x="7924800" y="26670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7924800" y="40386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0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Rechteck 69"/>
          <p:cNvSpPr/>
          <p:nvPr/>
        </p:nvSpPr>
        <p:spPr bwMode="auto">
          <a:xfrm>
            <a:off x="4114800" y="3048000"/>
            <a:ext cx="9906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Kanal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Elektronen aus der Source und dem Drain bilden </a:t>
            </a:r>
            <a:r>
              <a:rPr lang="de-DE" sz="1400" dirty="0"/>
              <a:t>einen leitenden </a:t>
            </a:r>
            <a:r>
              <a:rPr lang="de-DE" sz="1400" dirty="0" smtClean="0"/>
              <a:t>Kanal</a:t>
            </a:r>
          </a:p>
          <a:p>
            <a:pPr eaLnBrk="1" hangingPunct="1"/>
            <a:r>
              <a:rPr lang="de-DE" sz="1400" dirty="0"/>
              <a:t>Source, Drain und die Substratoberfläche </a:t>
            </a:r>
            <a:r>
              <a:rPr lang="de-DE" sz="1400" dirty="0" smtClean="0"/>
              <a:t>kurzgeschlossen -&gt; </a:t>
            </a:r>
            <a:r>
              <a:rPr lang="de-DE" sz="1400" dirty="0" err="1" smtClean="0"/>
              <a:t>Vx</a:t>
            </a:r>
            <a:r>
              <a:rPr lang="de-DE" sz="1400" dirty="0" smtClean="0"/>
              <a:t> = 0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622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309680" y="2590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15112" y="16764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408264" y="29234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7086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7086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7086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7086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Textfeld 183"/>
          <p:cNvSpPr txBox="1"/>
          <p:nvPr/>
        </p:nvSpPr>
        <p:spPr>
          <a:xfrm>
            <a:off x="7086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039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7086600" y="26670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6705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8763000" y="2667000"/>
            <a:ext cx="2286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70866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>
            <a:endCxn id="72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1524000" y="18566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 flipV="1">
            <a:off x="7924800" y="26670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7794157" y="4038600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r>
              <a:rPr lang="de-DE" dirty="0" smtClean="0"/>
              <a:t> = 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39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Kapazitäten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U</a:t>
            </a:r>
            <a:r>
              <a:rPr lang="de-DE" sz="1400" dirty="0" smtClean="0"/>
              <a:t>ntere </a:t>
            </a:r>
            <a:r>
              <a:rPr lang="de-DE" sz="1400" dirty="0"/>
              <a:t>Elektrode der Kapazität Cox </a:t>
            </a:r>
            <a:r>
              <a:rPr lang="de-DE" sz="1400" dirty="0" smtClean="0"/>
              <a:t>mit S und D kurzgeschlossen – Spannung ist konstant</a:t>
            </a:r>
          </a:p>
          <a:p>
            <a:pPr eaLnBrk="1" hangingPunct="1"/>
            <a:r>
              <a:rPr lang="de-DE" sz="1400" dirty="0" smtClean="0"/>
              <a:t>Generator </a:t>
            </a:r>
            <a:r>
              <a:rPr lang="de-DE" sz="1400" dirty="0" err="1" smtClean="0"/>
              <a:t>Vg</a:t>
            </a:r>
            <a:r>
              <a:rPr lang="de-DE" sz="1400" dirty="0" smtClean="0"/>
              <a:t> sieht nur Cox</a:t>
            </a:r>
          </a:p>
          <a:p>
            <a:pPr eaLnBrk="1" hangingPunct="1"/>
            <a:r>
              <a:rPr lang="de-DE" sz="1400" dirty="0" smtClean="0"/>
              <a:t>Ladung Cox </a:t>
            </a:r>
            <a:r>
              <a:rPr lang="de-DE" sz="1400" dirty="0" err="1" smtClean="0"/>
              <a:t>dVg</a:t>
            </a:r>
            <a:r>
              <a:rPr lang="de-DE" sz="1400" dirty="0" smtClean="0"/>
              <a:t> fließt ins Gate</a:t>
            </a:r>
          </a:p>
          <a:p>
            <a:pPr eaLnBrk="1" hangingPunct="1"/>
            <a:r>
              <a:rPr lang="de-DE" sz="1400" dirty="0" smtClean="0"/>
              <a:t>Gleiche Ladung bildet sich im Kanal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4038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Textfeld 183"/>
          <p:cNvSpPr txBox="1"/>
          <p:nvPr/>
        </p:nvSpPr>
        <p:spPr>
          <a:xfrm>
            <a:off x="4038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3991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4038600" y="26670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3657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57150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40386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71" name="Gruppieren 70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6" name="Gruppieren 75"/>
          <p:cNvGrpSpPr/>
          <p:nvPr/>
        </p:nvGrpSpPr>
        <p:grpSpPr>
          <a:xfrm>
            <a:off x="4724400" y="2819400"/>
            <a:ext cx="304800" cy="3810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5058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3124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3124200" y="2667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2971800" y="3200400"/>
            <a:ext cx="304800" cy="381000"/>
            <a:chOff x="6248400" y="2286000"/>
            <a:chExt cx="304800" cy="3810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" name="Gerade Verbindung 16"/>
          <p:cNvCxnSpPr/>
          <p:nvPr/>
        </p:nvCxnSpPr>
        <p:spPr bwMode="auto">
          <a:xfrm>
            <a:off x="3124200" y="3581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98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>
            <a:stCxn id="17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762000" y="3048000"/>
            <a:ext cx="2316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Konstante (von </a:t>
            </a:r>
            <a:r>
              <a:rPr lang="de-DE" dirty="0" err="1" smtClean="0"/>
              <a:t>Vgs</a:t>
            </a:r>
            <a:r>
              <a:rPr lang="de-DE" dirty="0" smtClean="0"/>
              <a:t>) Spannung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3124200" y="1905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038600" y="1295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3429060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5775113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95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Ladung im Kanal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Zusammenfassung:</a:t>
            </a:r>
          </a:p>
          <a:p>
            <a:pPr eaLnBrk="1" hangingPunct="1"/>
            <a:r>
              <a:rPr lang="de-DE" sz="1400" dirty="0" err="1" smtClean="0"/>
              <a:t>Vg</a:t>
            </a:r>
            <a:r>
              <a:rPr lang="de-DE" sz="1400" dirty="0" smtClean="0"/>
              <a:t> = 0.5 = </a:t>
            </a:r>
            <a:r>
              <a:rPr lang="de-DE" sz="1400" dirty="0" err="1" smtClean="0"/>
              <a:t>Vth</a:t>
            </a:r>
            <a:r>
              <a:rPr lang="de-DE" sz="1400" dirty="0" smtClean="0"/>
              <a:t>, </a:t>
            </a:r>
            <a:r>
              <a:rPr lang="de-DE" sz="1400" dirty="0" err="1" smtClean="0"/>
              <a:t>Qkanal</a:t>
            </a:r>
            <a:r>
              <a:rPr lang="de-DE" sz="1400" dirty="0" smtClean="0"/>
              <a:t> = 0</a:t>
            </a:r>
          </a:p>
          <a:p>
            <a:pPr eaLnBrk="1" hangingPunct="1"/>
            <a:r>
              <a:rPr lang="de-DE" sz="1400" dirty="0" err="1" smtClean="0"/>
              <a:t>Vg</a:t>
            </a:r>
            <a:r>
              <a:rPr lang="de-DE" sz="1400" dirty="0" smtClean="0"/>
              <a:t> &gt; 0.5, d </a:t>
            </a:r>
            <a:r>
              <a:rPr lang="de-DE" sz="1400" dirty="0" err="1" smtClean="0"/>
              <a:t>Qkanal</a:t>
            </a:r>
            <a:r>
              <a:rPr lang="de-DE" sz="1400" dirty="0" smtClean="0"/>
              <a:t> = Cox </a:t>
            </a:r>
            <a:r>
              <a:rPr lang="de-DE" sz="1400" dirty="0" err="1" smtClean="0"/>
              <a:t>dVg</a:t>
            </a:r>
            <a:endParaRPr lang="de-DE" sz="1400" dirty="0" smtClean="0"/>
          </a:p>
          <a:p>
            <a:pPr eaLnBrk="1" hangingPunct="1"/>
            <a:r>
              <a:rPr lang="de-DE" sz="1400" dirty="0" err="1" smtClean="0"/>
              <a:t>Qkanal</a:t>
            </a:r>
            <a:r>
              <a:rPr lang="de-DE" sz="1400" dirty="0" smtClean="0"/>
              <a:t> = Cox (</a:t>
            </a:r>
            <a:r>
              <a:rPr lang="de-DE" sz="1400" dirty="0" err="1" smtClean="0"/>
              <a:t>Vg</a:t>
            </a:r>
            <a:r>
              <a:rPr lang="de-DE" sz="1400" dirty="0" smtClean="0"/>
              <a:t> – 0.5); </a:t>
            </a:r>
            <a:r>
              <a:rPr lang="de-DE" sz="1400" dirty="0" err="1" smtClean="0"/>
              <a:t>Vth</a:t>
            </a:r>
            <a:r>
              <a:rPr lang="de-DE" sz="1400" dirty="0" smtClean="0"/>
              <a:t> = 0.5</a:t>
            </a:r>
          </a:p>
          <a:p>
            <a:pPr eaLnBrk="1" hangingPunct="1"/>
            <a:r>
              <a:rPr lang="de-DE" sz="1400" dirty="0" err="1" smtClean="0"/>
              <a:t>Qkanal</a:t>
            </a:r>
            <a:r>
              <a:rPr lang="de-DE" sz="1400" dirty="0" smtClean="0"/>
              <a:t> = Cox (</a:t>
            </a:r>
            <a:r>
              <a:rPr lang="de-DE" sz="1400" dirty="0" err="1" smtClean="0"/>
              <a:t>Vgs</a:t>
            </a:r>
            <a:r>
              <a:rPr lang="de-DE" sz="1400" dirty="0" smtClean="0"/>
              <a:t> – </a:t>
            </a:r>
            <a:r>
              <a:rPr lang="de-DE" sz="1400" dirty="0" err="1" smtClean="0"/>
              <a:t>Vth</a:t>
            </a:r>
            <a:r>
              <a:rPr lang="de-DE" sz="1400" dirty="0" smtClean="0"/>
              <a:t>) 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Textfeld 184"/>
          <p:cNvSpPr txBox="1"/>
          <p:nvPr/>
        </p:nvSpPr>
        <p:spPr>
          <a:xfrm>
            <a:off x="3991312" y="198120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0.5V++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4038600" y="26670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3352800" y="2667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71" name="Gruppieren 70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3124200" y="2667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98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>
            <a:stCxn id="17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378218"/>
              </p:ext>
            </p:extLst>
          </p:nvPr>
        </p:nvGraphicFramePr>
        <p:xfrm>
          <a:off x="5257800" y="3124200"/>
          <a:ext cx="1828800" cy="41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3" name="Formel" r:id="rId4" imgW="1066680" imgH="241200" progId="Equation.3">
                  <p:embed/>
                </p:oleObj>
              </mc:Choice>
              <mc:Fallback>
                <p:oleObj name="Formel" r:id="rId4" imgW="1066680" imgH="24120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24200"/>
                        <a:ext cx="1828800" cy="4140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Gerade Verbindung mit Pfeil 6"/>
          <p:cNvCxnSpPr/>
          <p:nvPr/>
        </p:nvCxnSpPr>
        <p:spPr bwMode="auto">
          <a:xfrm flipV="1">
            <a:off x="5105400" y="2667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124200" y="1905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872745"/>
              </p:ext>
            </p:extLst>
          </p:nvPr>
        </p:nvGraphicFramePr>
        <p:xfrm>
          <a:off x="5257800" y="4114800"/>
          <a:ext cx="18716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4" name="Formel" r:id="rId6" imgW="1091880" imgH="241200" progId="Equation.3">
                  <p:embed/>
                </p:oleObj>
              </mc:Choice>
              <mc:Fallback>
                <p:oleObj name="Formel" r:id="rId6" imgW="1091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14800"/>
                        <a:ext cx="18716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Gerade Verbindung mit Pfeil 2"/>
          <p:cNvCxnSpPr/>
          <p:nvPr/>
        </p:nvCxnSpPr>
        <p:spPr bwMode="auto">
          <a:xfrm>
            <a:off x="62484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5486400" y="3657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genauer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758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Kapazitäten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135" name="Flussdiagramm: Prozess 134"/>
          <p:cNvSpPr/>
          <p:nvPr/>
        </p:nvSpPr>
        <p:spPr bwMode="auto">
          <a:xfrm>
            <a:off x="6096000" y="48768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6" name="Flussdiagramm: Prozess 135"/>
          <p:cNvSpPr/>
          <p:nvPr/>
        </p:nvSpPr>
        <p:spPr bwMode="auto">
          <a:xfrm>
            <a:off x="6096000" y="48768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Flussdiagramm: Prozess 167"/>
          <p:cNvSpPr/>
          <p:nvPr/>
        </p:nvSpPr>
        <p:spPr bwMode="auto">
          <a:xfrm>
            <a:off x="6096000" y="44958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6096000" y="37338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Flussdiagramm: Prozess 179"/>
          <p:cNvSpPr/>
          <p:nvPr/>
        </p:nvSpPr>
        <p:spPr bwMode="auto">
          <a:xfrm>
            <a:off x="6096000" y="48768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Textfeld 183"/>
          <p:cNvSpPr txBox="1"/>
          <p:nvPr/>
        </p:nvSpPr>
        <p:spPr>
          <a:xfrm>
            <a:off x="6096000" y="5638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6" name="Rechteck 65"/>
          <p:cNvSpPr/>
          <p:nvPr/>
        </p:nvSpPr>
        <p:spPr bwMode="auto">
          <a:xfrm>
            <a:off x="6096000" y="4876800"/>
            <a:ext cx="16764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57150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77724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1" name="Gruppieren 70"/>
          <p:cNvGrpSpPr/>
          <p:nvPr/>
        </p:nvGrpSpPr>
        <p:grpSpPr>
          <a:xfrm>
            <a:off x="6781800" y="44958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6" name="Gruppieren 75"/>
          <p:cNvGrpSpPr/>
          <p:nvPr/>
        </p:nvGrpSpPr>
        <p:grpSpPr>
          <a:xfrm>
            <a:off x="6781800" y="5029200"/>
            <a:ext cx="304800" cy="3810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71628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116312" y="5029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51816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5181600" y="4876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5029200" y="5410200"/>
            <a:ext cx="304800" cy="381000"/>
            <a:chOff x="6248400" y="2286000"/>
            <a:chExt cx="304800" cy="3810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" name="Gerade Verbindung 16"/>
          <p:cNvCxnSpPr/>
          <p:nvPr/>
        </p:nvCxnSpPr>
        <p:spPr bwMode="auto">
          <a:xfrm>
            <a:off x="5181600" y="5791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1816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5029200" y="4343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98" idx="0"/>
          </p:cNvCxnSpPr>
          <p:nvPr/>
        </p:nvCxnSpPr>
        <p:spPr bwMode="auto">
          <a:xfrm>
            <a:off x="5181600" y="4114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>
            <a:stCxn id="174" idx="1"/>
          </p:cNvCxnSpPr>
          <p:nvPr/>
        </p:nvCxnSpPr>
        <p:spPr bwMode="auto">
          <a:xfrm flipH="1">
            <a:off x="51816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5181600" y="4114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6096000" y="3505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486460" y="4648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832513" y="4648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2209800" y="48768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2209800" y="48768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lussdiagramm: Prozess 47"/>
          <p:cNvSpPr/>
          <p:nvPr/>
        </p:nvSpPr>
        <p:spPr bwMode="auto">
          <a:xfrm>
            <a:off x="2209800" y="44958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2209800" y="37338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Flussdiagramm: Prozess 49"/>
          <p:cNvSpPr/>
          <p:nvPr/>
        </p:nvSpPr>
        <p:spPr bwMode="auto">
          <a:xfrm>
            <a:off x="2209800" y="48768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2209800" y="5638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 bwMode="auto">
          <a:xfrm>
            <a:off x="18288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886200" y="48768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6" name="Gruppieren 55"/>
          <p:cNvGrpSpPr/>
          <p:nvPr/>
        </p:nvGrpSpPr>
        <p:grpSpPr>
          <a:xfrm>
            <a:off x="2895600" y="4495800"/>
            <a:ext cx="304800" cy="381000"/>
            <a:chOff x="6629400" y="2819400"/>
            <a:chExt cx="304800" cy="3810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1" name="Gruppieren 60"/>
          <p:cNvGrpSpPr/>
          <p:nvPr/>
        </p:nvGrpSpPr>
        <p:grpSpPr>
          <a:xfrm>
            <a:off x="2895600" y="5029200"/>
            <a:ext cx="304800" cy="381000"/>
            <a:chOff x="6629400" y="2819400"/>
            <a:chExt cx="304800" cy="3810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Gerade Verbindung 6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0" name="Textfeld 69"/>
          <p:cNvSpPr txBox="1"/>
          <p:nvPr/>
        </p:nvSpPr>
        <p:spPr>
          <a:xfrm>
            <a:off x="32766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3230112" y="5029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12954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V="1">
            <a:off x="1295400" y="4876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1143000" y="5410200"/>
            <a:ext cx="304800" cy="381000"/>
            <a:chOff x="6248400" y="22860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Gerade Verbindung 99"/>
          <p:cNvCxnSpPr/>
          <p:nvPr/>
        </p:nvCxnSpPr>
        <p:spPr bwMode="auto">
          <a:xfrm>
            <a:off x="1295400" y="5791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2954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Ellipse 101"/>
          <p:cNvSpPr/>
          <p:nvPr/>
        </p:nvSpPr>
        <p:spPr bwMode="auto">
          <a:xfrm>
            <a:off x="1143000" y="4343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>
            <a:endCxn id="102" idx="0"/>
          </p:cNvCxnSpPr>
          <p:nvPr/>
        </p:nvCxnSpPr>
        <p:spPr bwMode="auto">
          <a:xfrm>
            <a:off x="1295400" y="4114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>
            <a:stCxn id="49" idx="1"/>
          </p:cNvCxnSpPr>
          <p:nvPr/>
        </p:nvCxnSpPr>
        <p:spPr bwMode="auto">
          <a:xfrm flipH="1">
            <a:off x="12954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1295400" y="4114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2209800" y="3505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1600260" y="4648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3946313" y="4648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Rechteck 108"/>
          <p:cNvSpPr/>
          <p:nvPr/>
        </p:nvSpPr>
        <p:spPr bwMode="auto">
          <a:xfrm>
            <a:off x="5486400" y="3962400"/>
            <a:ext cx="304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reihandform 5"/>
          <p:cNvSpPr/>
          <p:nvPr/>
        </p:nvSpPr>
        <p:spPr bwMode="auto">
          <a:xfrm>
            <a:off x="1511300" y="3694863"/>
            <a:ext cx="1342444" cy="2031319"/>
          </a:xfrm>
          <a:custGeom>
            <a:avLst/>
            <a:gdLst>
              <a:gd name="connsiteX0" fmla="*/ 25400 w 1342444"/>
              <a:gd name="connsiteY0" fmla="*/ 140537 h 2031319"/>
              <a:gd name="connsiteX1" fmla="*/ 1117600 w 1342444"/>
              <a:gd name="connsiteY1" fmla="*/ 140537 h 2031319"/>
              <a:gd name="connsiteX2" fmla="*/ 1270000 w 1342444"/>
              <a:gd name="connsiteY2" fmla="*/ 1601037 h 2031319"/>
              <a:gd name="connsiteX3" fmla="*/ 228600 w 1342444"/>
              <a:gd name="connsiteY3" fmla="*/ 2007437 h 2031319"/>
              <a:gd name="connsiteX4" fmla="*/ 0 w 1342444"/>
              <a:gd name="connsiteY4" fmla="*/ 1042237 h 203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444" h="2031319">
                <a:moveTo>
                  <a:pt x="25400" y="140537"/>
                </a:moveTo>
                <a:cubicBezTo>
                  <a:pt x="467783" y="18828"/>
                  <a:pt x="910167" y="-102880"/>
                  <a:pt x="1117600" y="140537"/>
                </a:cubicBezTo>
                <a:cubicBezTo>
                  <a:pt x="1325033" y="383954"/>
                  <a:pt x="1418167" y="1289887"/>
                  <a:pt x="1270000" y="1601037"/>
                </a:cubicBezTo>
                <a:cubicBezTo>
                  <a:pt x="1121833" y="1912187"/>
                  <a:pt x="440267" y="2100570"/>
                  <a:pt x="228600" y="2007437"/>
                </a:cubicBezTo>
                <a:cubicBezTo>
                  <a:pt x="16933" y="1914304"/>
                  <a:pt x="8466" y="1478270"/>
                  <a:pt x="0" y="104223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5232400" y="3746264"/>
            <a:ext cx="1462989" cy="1041312"/>
          </a:xfrm>
          <a:custGeom>
            <a:avLst/>
            <a:gdLst>
              <a:gd name="connsiteX0" fmla="*/ 0 w 1462989"/>
              <a:gd name="connsiteY0" fmla="*/ 101836 h 1041312"/>
              <a:gd name="connsiteX1" fmla="*/ 1054100 w 1462989"/>
              <a:gd name="connsiteY1" fmla="*/ 76436 h 1041312"/>
              <a:gd name="connsiteX2" fmla="*/ 1422400 w 1462989"/>
              <a:gd name="connsiteY2" fmla="*/ 952736 h 1041312"/>
              <a:gd name="connsiteX3" fmla="*/ 177800 w 1462989"/>
              <a:gd name="connsiteY3" fmla="*/ 965436 h 10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2989" h="1041312">
                <a:moveTo>
                  <a:pt x="0" y="101836"/>
                </a:moveTo>
                <a:cubicBezTo>
                  <a:pt x="408516" y="18227"/>
                  <a:pt x="817033" y="-65381"/>
                  <a:pt x="1054100" y="76436"/>
                </a:cubicBezTo>
                <a:cubicBezTo>
                  <a:pt x="1291167" y="218253"/>
                  <a:pt x="1568450" y="804569"/>
                  <a:pt x="1422400" y="952736"/>
                </a:cubicBezTo>
                <a:cubicBezTo>
                  <a:pt x="1276350" y="1100903"/>
                  <a:pt x="727075" y="1033169"/>
                  <a:pt x="177800" y="96543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1828800" y="2743200"/>
            <a:ext cx="3581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1828800" y="13716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V="1">
            <a:off x="1828800" y="2133600"/>
            <a:ext cx="8382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524000" y="21336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2438400" y="1828800"/>
            <a:ext cx="2819400" cy="1295400"/>
          </a:xfrm>
          <a:prstGeom prst="arc">
            <a:avLst>
              <a:gd name="adj1" fmla="val 16200000"/>
              <a:gd name="adj2" fmla="val 205402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1345895" y="1447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4911207" y="2743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1998032" y="1905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20" name="Gewinkelte Verbindung 19"/>
          <p:cNvCxnSpPr/>
          <p:nvPr/>
        </p:nvCxnSpPr>
        <p:spPr bwMode="auto">
          <a:xfrm flipV="1">
            <a:off x="685800" y="4267200"/>
            <a:ext cx="457200" cy="3810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593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arallelogramm 57"/>
          <p:cNvSpPr/>
          <p:nvPr/>
        </p:nvSpPr>
        <p:spPr bwMode="auto">
          <a:xfrm flipH="1">
            <a:off x="2438400" y="2667000"/>
            <a:ext cx="4343400" cy="457200"/>
          </a:xfrm>
          <a:prstGeom prst="parallelogram">
            <a:avLst>
              <a:gd name="adj" fmla="val 160119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Flussdiagramm: Prozess 10"/>
          <p:cNvSpPr/>
          <p:nvPr/>
        </p:nvSpPr>
        <p:spPr bwMode="auto">
          <a:xfrm>
            <a:off x="3200400" y="3124200"/>
            <a:ext cx="3581400" cy="762000"/>
          </a:xfrm>
          <a:prstGeom prst="flowChartProcess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„Diffusion“ Lage (=Maske) (DIFF) definiert aktive Bereiche – draußen ist Feld-Oxid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6781800" y="1600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3200400" y="1600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2438400" y="11430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6019800" y="11430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" name="Gruppieren 8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>
            <a:outerShdw blurRad="152400" dist="965200" dir="5400000" rotWithShape="0">
              <a:prstClr val="black"/>
            </a:outerShdw>
          </a:effectLst>
        </p:grpSpPr>
        <p:cxnSp>
          <p:nvCxnSpPr>
            <p:cNvPr id="52" name="Gerade Verbindung 51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" name="Textfeld 9"/>
          <p:cNvSpPr txBox="1"/>
          <p:nvPr/>
        </p:nvSpPr>
        <p:spPr>
          <a:xfrm>
            <a:off x="3962400" y="12192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3237007" y="3581400"/>
            <a:ext cx="11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P-dotiertes Si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41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Transistorstrom für kleine </a:t>
            </a:r>
            <a:r>
              <a:rPr lang="de-DE" sz="2000" dirty="0" err="1" smtClean="0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/>
              <a:t>O</a:t>
            </a:r>
            <a:r>
              <a:rPr lang="de-DE" sz="1400" dirty="0" err="1" smtClean="0"/>
              <a:t>hmsche</a:t>
            </a:r>
            <a:r>
              <a:rPr lang="de-DE" sz="1400" dirty="0" smtClean="0"/>
              <a:t> </a:t>
            </a:r>
            <a:r>
              <a:rPr lang="de-DE" sz="1400" dirty="0"/>
              <a:t>Verbindung zwischen </a:t>
            </a:r>
            <a:r>
              <a:rPr lang="de-DE" sz="1400" dirty="0" smtClean="0"/>
              <a:t>der </a:t>
            </a:r>
            <a:r>
              <a:rPr lang="de-DE" sz="1400" dirty="0"/>
              <a:t>Source und </a:t>
            </a:r>
            <a:r>
              <a:rPr lang="de-DE" sz="1400" dirty="0" smtClean="0"/>
              <a:t>dem Drain</a:t>
            </a:r>
          </a:p>
          <a:p>
            <a:pPr eaLnBrk="1" hangingPunct="1"/>
            <a:r>
              <a:rPr lang="de-DE" sz="1400" dirty="0" err="1" smtClean="0"/>
              <a:t>Vds</a:t>
            </a:r>
            <a:r>
              <a:rPr lang="de-DE" sz="1400" dirty="0" smtClean="0"/>
              <a:t> -&gt; Strom</a:t>
            </a:r>
          </a:p>
          <a:p>
            <a:pPr eaLnBrk="1" hangingPunct="1"/>
            <a:r>
              <a:rPr lang="de-DE" sz="1400" dirty="0" err="1" smtClean="0"/>
              <a:t>Vds</a:t>
            </a:r>
            <a:r>
              <a:rPr lang="de-DE" sz="1400" dirty="0" smtClean="0"/>
              <a:t> klein -&gt; </a:t>
            </a:r>
            <a:r>
              <a:rPr lang="de-DE" sz="1400" dirty="0" err="1" smtClean="0"/>
              <a:t>Qkanal</a:t>
            </a:r>
            <a:r>
              <a:rPr lang="de-DE" sz="1400" dirty="0" smtClean="0"/>
              <a:t> ~ </a:t>
            </a:r>
            <a:r>
              <a:rPr lang="de-DE" sz="1400" dirty="0"/>
              <a:t>Cox (</a:t>
            </a:r>
            <a:r>
              <a:rPr lang="de-DE" sz="1400" dirty="0" err="1"/>
              <a:t>Vgs</a:t>
            </a:r>
            <a:r>
              <a:rPr lang="de-DE" sz="1400" dirty="0"/>
              <a:t> – </a:t>
            </a:r>
            <a:r>
              <a:rPr lang="de-DE" sz="1400" dirty="0" err="1"/>
              <a:t>Vth</a:t>
            </a:r>
            <a:r>
              <a:rPr lang="de-DE" sz="1400" dirty="0"/>
              <a:t>) </a:t>
            </a:r>
            <a:r>
              <a:rPr lang="de-DE" sz="1400" dirty="0" smtClean="0"/>
              <a:t>(unabhängig von </a:t>
            </a:r>
            <a:r>
              <a:rPr lang="de-DE" sz="1400" dirty="0" err="1" smtClean="0"/>
              <a:t>Vds</a:t>
            </a:r>
            <a:r>
              <a:rPr lang="de-DE" sz="1400" dirty="0" smtClean="0"/>
              <a:t>)</a:t>
            </a:r>
            <a:endParaRPr lang="de-DE" sz="1400" dirty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174" name="Rechteck 173"/>
          <p:cNvSpPr/>
          <p:nvPr/>
        </p:nvSpPr>
        <p:spPr bwMode="auto">
          <a:xfrm>
            <a:off x="2209800" y="28194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209800" y="4038600"/>
            <a:ext cx="4572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1" name="Gruppieren 70"/>
          <p:cNvGrpSpPr/>
          <p:nvPr/>
        </p:nvGrpSpPr>
        <p:grpSpPr>
          <a:xfrm>
            <a:off x="4343400" y="3581400"/>
            <a:ext cx="304800" cy="381000"/>
            <a:chOff x="6629400" y="2819400"/>
            <a:chExt cx="304800" cy="381000"/>
          </a:xfrm>
        </p:grpSpPr>
        <p:cxnSp>
          <p:nvCxnSpPr>
            <p:cNvPr id="72" name="Gerade Verbindung 71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Textfeld 80"/>
          <p:cNvSpPr txBox="1"/>
          <p:nvPr/>
        </p:nvSpPr>
        <p:spPr>
          <a:xfrm>
            <a:off x="4648200" y="3733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560272"/>
              </p:ext>
            </p:extLst>
          </p:nvPr>
        </p:nvGraphicFramePr>
        <p:xfrm>
          <a:off x="762000" y="5562600"/>
          <a:ext cx="19145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9" name="Formel" r:id="rId4" imgW="1117440" imgH="228600" progId="Equation.3">
                  <p:embed/>
                </p:oleObj>
              </mc:Choice>
              <mc:Fallback>
                <p:oleObj name="Formel" r:id="rId4" imgW="1117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562600"/>
                        <a:ext cx="191452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 flipV="1">
            <a:off x="1600200" y="36576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1600200" y="3962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600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 flipV="1">
            <a:off x="6096000" y="3657600"/>
            <a:ext cx="685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>
            <a:off x="1600200" y="3657600"/>
            <a:ext cx="449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H="1" flipV="1">
            <a:off x="1600200" y="3200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1600200" y="2438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1600200" y="2438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mit Pfeil 2062"/>
          <p:cNvCxnSpPr/>
          <p:nvPr/>
        </p:nvCxnSpPr>
        <p:spPr bwMode="auto">
          <a:xfrm>
            <a:off x="1600200" y="3429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5" name="Textfeld 2064"/>
          <p:cNvSpPr txBox="1"/>
          <p:nvPr/>
        </p:nvSpPr>
        <p:spPr>
          <a:xfrm>
            <a:off x="1752600" y="3352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2067" name="Gerade Verbindung mit Pfeil 2066"/>
          <p:cNvCxnSpPr/>
          <p:nvPr/>
        </p:nvCxnSpPr>
        <p:spPr bwMode="auto">
          <a:xfrm>
            <a:off x="2209800" y="4191000"/>
            <a:ext cx="457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2438400" y="3886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cxnSp>
        <p:nvCxnSpPr>
          <p:cNvPr id="79" name="Gerade Verbindung 78"/>
          <p:cNvCxnSpPr/>
          <p:nvPr/>
        </p:nvCxnSpPr>
        <p:spPr bwMode="auto">
          <a:xfrm flipH="1" flipV="1">
            <a:off x="6172200" y="2438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1" name="Gerade Verbindung mit Pfeil 2070"/>
          <p:cNvCxnSpPr/>
          <p:nvPr/>
        </p:nvCxnSpPr>
        <p:spPr bwMode="auto">
          <a:xfrm>
            <a:off x="3200400" y="3733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 rot="10800000">
            <a:off x="3200400" y="4343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200400" y="4419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graphicFrame>
        <p:nvGraphicFramePr>
          <p:cNvPr id="86" name="Objek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061687"/>
              </p:ext>
            </p:extLst>
          </p:nvPr>
        </p:nvGraphicFramePr>
        <p:xfrm>
          <a:off x="2362200" y="5943600"/>
          <a:ext cx="1044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0" name="Formel" r:id="rId6" imgW="609480" imgH="177480" progId="Equation.3">
                  <p:embed/>
                </p:oleObj>
              </mc:Choice>
              <mc:Fallback>
                <p:oleObj name="Formel" r:id="rId6" imgW="609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943600"/>
                        <a:ext cx="10445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k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632811"/>
              </p:ext>
            </p:extLst>
          </p:nvPr>
        </p:nvGraphicFramePr>
        <p:xfrm>
          <a:off x="3178175" y="6248400"/>
          <a:ext cx="23304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1" name="Formel" r:id="rId8" imgW="1358640" imgH="203040" progId="Equation.3">
                  <p:embed/>
                </p:oleObj>
              </mc:Choice>
              <mc:Fallback>
                <p:oleObj name="Formel" r:id="rId8" imgW="1358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175" y="6248400"/>
                        <a:ext cx="23304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k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074786"/>
              </p:ext>
            </p:extLst>
          </p:nvPr>
        </p:nvGraphicFramePr>
        <p:xfrm>
          <a:off x="5943600" y="5791200"/>
          <a:ext cx="11303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2" name="Formel" r:id="rId10" imgW="660240" imgH="228600" progId="Equation.3">
                  <p:embed/>
                </p:oleObj>
              </mc:Choice>
              <mc:Fallback>
                <p:oleObj name="Formel" r:id="rId10" imgW="660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791200"/>
                        <a:ext cx="11303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2073" name="Gerade Verbindung 2072"/>
          <p:cNvCxnSpPr/>
          <p:nvPr/>
        </p:nvCxnSpPr>
        <p:spPr bwMode="auto">
          <a:xfrm flipV="1">
            <a:off x="381000" y="2438400"/>
            <a:ext cx="12192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74" name="Objekt 20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83065"/>
              </p:ext>
            </p:extLst>
          </p:nvPr>
        </p:nvGraphicFramePr>
        <p:xfrm>
          <a:off x="7010400" y="2819400"/>
          <a:ext cx="18732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3" name="Formel" r:id="rId12" imgW="1091880" imgH="241200" progId="Equation.3">
                  <p:embed/>
                </p:oleObj>
              </mc:Choice>
              <mc:Fallback>
                <p:oleObj name="Formel" r:id="rId12" imgW="1091880" imgH="24120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819400"/>
                        <a:ext cx="18732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272563"/>
              </p:ext>
            </p:extLst>
          </p:nvPr>
        </p:nvGraphicFramePr>
        <p:xfrm>
          <a:off x="179388" y="5181600"/>
          <a:ext cx="16319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4" name="Formel" r:id="rId14" imgW="952200" imgH="228600" progId="Equation.3">
                  <p:embed/>
                </p:oleObj>
              </mc:Choice>
              <mc:Fallback>
                <p:oleObj name="Formel" r:id="rId14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181600"/>
                        <a:ext cx="163195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457200" y="6096000"/>
            <a:ext cx="970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Querschnitt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1447800" y="5867400"/>
            <a:ext cx="4572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H="1" flipV="1">
            <a:off x="1752600" y="5410200"/>
            <a:ext cx="1143000" cy="76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895600" y="5334000"/>
            <a:ext cx="636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E-Feld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1219200" y="4800600"/>
            <a:ext cx="15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642694" y="4419600"/>
            <a:ext cx="11801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Ladungsdichte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029200" y="5638800"/>
            <a:ext cx="636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E-Feld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5410200" y="5943600"/>
            <a:ext cx="519843" cy="2780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6781800" y="3200400"/>
            <a:ext cx="3810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mit Pfeil 68"/>
          <p:cNvCxnSpPr/>
          <p:nvPr/>
        </p:nvCxnSpPr>
        <p:spPr bwMode="auto">
          <a:xfrm flipH="1">
            <a:off x="5638800" y="6400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5739276" y="6400800"/>
            <a:ext cx="119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Ladung/Fläche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2209800" y="2819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381000" y="40386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848600" y="40386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5321177" y="4343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734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Transistorstrom für kleine </a:t>
            </a:r>
            <a:r>
              <a:rPr lang="de-DE" sz="2000" dirty="0" err="1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Annahme: Ladung </a:t>
            </a:r>
            <a:r>
              <a:rPr lang="de-DE" sz="1400" dirty="0"/>
              <a:t>im Kanal gleichmäßig </a:t>
            </a:r>
            <a:r>
              <a:rPr lang="de-DE" sz="1400" dirty="0" smtClean="0"/>
              <a:t>verteilt</a:t>
            </a:r>
          </a:p>
          <a:p>
            <a:pPr eaLnBrk="1" hangingPunct="1"/>
            <a:r>
              <a:rPr lang="de-DE" sz="1400" dirty="0" smtClean="0"/>
              <a:t>Strom ~ W/L</a:t>
            </a:r>
          </a:p>
          <a:p>
            <a:pPr eaLnBrk="1" hangingPunct="1"/>
            <a:r>
              <a:rPr lang="de-DE" sz="1400" dirty="0" smtClean="0"/>
              <a:t>Vergleich BJT</a:t>
            </a:r>
          </a:p>
          <a:p>
            <a:pPr eaLnBrk="1" hangingPunct="1"/>
            <a:r>
              <a:rPr lang="de-DE" sz="1400" dirty="0" smtClean="0"/>
              <a:t>Mobilität NMOS PMOS (0.067 m</a:t>
            </a:r>
            <a:r>
              <a:rPr lang="de-DE" sz="1400" baseline="30000" dirty="0" smtClean="0"/>
              <a:t>2</a:t>
            </a:r>
            <a:r>
              <a:rPr lang="de-DE" sz="1400" dirty="0" smtClean="0"/>
              <a:t>/Vs, 0.025 m</a:t>
            </a:r>
            <a:r>
              <a:rPr lang="de-DE" sz="1400" baseline="30000" dirty="0" smtClean="0"/>
              <a:t>2</a:t>
            </a:r>
            <a:r>
              <a:rPr lang="de-DE" sz="1400" dirty="0" smtClean="0"/>
              <a:t>/Vs), Cox‘ 5 - 10fF/um</a:t>
            </a:r>
            <a:r>
              <a:rPr lang="de-DE" sz="1400" baseline="30000" dirty="0" smtClean="0"/>
              <a:t>2</a:t>
            </a:r>
            <a:endParaRPr lang="de-DE" sz="1400" baseline="30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66" name="Rechteck 65"/>
          <p:cNvSpPr/>
          <p:nvPr/>
        </p:nvSpPr>
        <p:spPr bwMode="auto">
          <a:xfrm>
            <a:off x="2209800" y="4038600"/>
            <a:ext cx="4572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 flipV="1">
            <a:off x="1600200" y="36576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1600200" y="3962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600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 flipV="1">
            <a:off x="6096000" y="3657600"/>
            <a:ext cx="685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>
            <a:off x="1600200" y="3657600"/>
            <a:ext cx="449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mit Pfeil 2062"/>
          <p:cNvCxnSpPr/>
          <p:nvPr/>
        </p:nvCxnSpPr>
        <p:spPr bwMode="auto">
          <a:xfrm>
            <a:off x="1600200" y="3429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5" name="Textfeld 2064"/>
          <p:cNvSpPr txBox="1"/>
          <p:nvPr/>
        </p:nvSpPr>
        <p:spPr>
          <a:xfrm>
            <a:off x="1752600" y="3352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2067" name="Gerade Verbindung mit Pfeil 2066"/>
          <p:cNvCxnSpPr/>
          <p:nvPr/>
        </p:nvCxnSpPr>
        <p:spPr bwMode="auto">
          <a:xfrm>
            <a:off x="2209800" y="4191000"/>
            <a:ext cx="457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2438400" y="3886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1600200" y="1905000"/>
            <a:ext cx="5181600" cy="1143000"/>
            <a:chOff x="1600200" y="2438400"/>
            <a:chExt cx="5181600" cy="1143000"/>
          </a:xfrm>
        </p:grpSpPr>
        <p:sp>
          <p:nvSpPr>
            <p:cNvPr id="174" name="Rechteck 173"/>
            <p:cNvSpPr/>
            <p:nvPr/>
          </p:nvSpPr>
          <p:spPr bwMode="auto">
            <a:xfrm>
              <a:off x="2209800" y="2819400"/>
              <a:ext cx="4572000" cy="762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7" name="Gerade Verbindung 66"/>
            <p:cNvCxnSpPr/>
            <p:nvPr/>
          </p:nvCxnSpPr>
          <p:spPr bwMode="auto">
            <a:xfrm flipH="1" flipV="1">
              <a:off x="1600200" y="32004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H="1" flipV="1">
              <a:off x="1600200" y="24384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/>
          </p:nvCxnSpPr>
          <p:spPr bwMode="auto">
            <a:xfrm>
              <a:off x="1600200" y="24384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 flipH="1" flipV="1">
              <a:off x="6172200" y="24384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71" name="Gerade Verbindung mit Pfeil 2070"/>
          <p:cNvCxnSpPr/>
          <p:nvPr/>
        </p:nvCxnSpPr>
        <p:spPr bwMode="auto">
          <a:xfrm>
            <a:off x="3200400" y="3733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 rot="10800000">
            <a:off x="3200400" y="4343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200400" y="4419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513238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2073" name="Gerade Verbindung 2072"/>
          <p:cNvCxnSpPr/>
          <p:nvPr/>
        </p:nvCxnSpPr>
        <p:spPr bwMode="auto">
          <a:xfrm flipV="1">
            <a:off x="381000" y="1905000"/>
            <a:ext cx="121920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38933"/>
              </p:ext>
            </p:extLst>
          </p:nvPr>
        </p:nvGraphicFramePr>
        <p:xfrm>
          <a:off x="2178050" y="55626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58" name="Formel" r:id="rId4" imgW="1638000" imgH="393480" progId="Equation.3">
                  <p:embed/>
                </p:oleObj>
              </mc:Choice>
              <mc:Fallback>
                <p:oleObj name="Formel" r:id="rId4" imgW="1638000" imgH="39348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5562600"/>
                        <a:ext cx="28067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k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34185"/>
              </p:ext>
            </p:extLst>
          </p:nvPr>
        </p:nvGraphicFramePr>
        <p:xfrm>
          <a:off x="6181725" y="5703888"/>
          <a:ext cx="15668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59" name="Formel" r:id="rId6" imgW="914400" imgH="228600" progId="Equation.3">
                  <p:embed/>
                </p:oleObj>
              </mc:Choice>
              <mc:Fallback>
                <p:oleObj name="Formel" r:id="rId6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725" y="5703888"/>
                        <a:ext cx="156686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132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Transistorstrom für </a:t>
            </a:r>
            <a:r>
              <a:rPr lang="de-DE" sz="2000" dirty="0" smtClean="0"/>
              <a:t>größere </a:t>
            </a:r>
            <a:r>
              <a:rPr lang="de-DE" sz="2000" dirty="0" err="1" smtClean="0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Kanalladung </a:t>
            </a:r>
            <a:r>
              <a:rPr lang="de-DE" sz="1400" dirty="0" smtClean="0"/>
              <a:t>nah am </a:t>
            </a:r>
            <a:r>
              <a:rPr lang="de-DE" sz="1400" dirty="0"/>
              <a:t>Source Cox (</a:t>
            </a:r>
            <a:r>
              <a:rPr lang="de-DE" sz="1400" dirty="0" err="1"/>
              <a:t>Vgs</a:t>
            </a:r>
            <a:r>
              <a:rPr lang="de-DE" sz="1400" dirty="0"/>
              <a:t> </a:t>
            </a:r>
            <a:r>
              <a:rPr lang="de-DE" sz="1400" dirty="0" smtClean="0"/>
              <a:t>– </a:t>
            </a:r>
            <a:r>
              <a:rPr lang="de-DE" sz="1400" dirty="0" err="1" smtClean="0"/>
              <a:t>Vth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 smtClean="0"/>
              <a:t>Nahe Drain </a:t>
            </a:r>
            <a:r>
              <a:rPr lang="de-DE" sz="1400" dirty="0"/>
              <a:t>Cox (</a:t>
            </a:r>
            <a:r>
              <a:rPr lang="de-DE" sz="1400" dirty="0" err="1"/>
              <a:t>Vgd</a:t>
            </a:r>
            <a:r>
              <a:rPr lang="de-DE" sz="1400" dirty="0"/>
              <a:t> - </a:t>
            </a:r>
            <a:r>
              <a:rPr lang="de-DE" sz="1400" dirty="0" err="1"/>
              <a:t>Vth</a:t>
            </a:r>
            <a:r>
              <a:rPr lang="de-DE" sz="1400" dirty="0"/>
              <a:t>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3328148" y="48768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r>
              <a:rPr lang="de-DE" dirty="0" smtClean="0"/>
              <a:t> &gt; 0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2209800" y="4038600"/>
            <a:ext cx="457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209800" y="4343400"/>
            <a:ext cx="457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497753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2" name="Formel" r:id="rId4" imgW="1155600" imgH="241200" progId="Equation.3">
                  <p:embed/>
                </p:oleObj>
              </mc:Choice>
              <mc:Fallback>
                <p:oleObj name="Formel" r:id="rId4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659297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3" name="Formel" r:id="rId6" imgW="215640" imgH="241200" progId="Equation.3">
                  <p:embed/>
                </p:oleObj>
              </mc:Choice>
              <mc:Fallback>
                <p:oleObj name="Formel" r:id="rId6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Gerade Verbindung mit Pfeil 63"/>
          <p:cNvCxnSpPr/>
          <p:nvPr/>
        </p:nvCxnSpPr>
        <p:spPr bwMode="auto">
          <a:xfrm flipV="1">
            <a:off x="6769100" y="3048000"/>
            <a:ext cx="12700" cy="965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11973"/>
              </p:ext>
            </p:extLst>
          </p:nvPr>
        </p:nvGraphicFramePr>
        <p:xfrm>
          <a:off x="6770688" y="3319462"/>
          <a:ext cx="3921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4" name="Formel" r:id="rId8" imgW="228600" imgH="241200" progId="Equation.3">
                  <p:embed/>
                </p:oleObj>
              </mc:Choice>
              <mc:Fallback>
                <p:oleObj name="Formel" r:id="rId8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3319462"/>
                        <a:ext cx="3921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791200" y="3048000"/>
            <a:ext cx="304800" cy="914400"/>
            <a:chOff x="6629400" y="2819400"/>
            <a:chExt cx="304800" cy="381000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mit Pfeil 9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 flipV="1">
            <a:off x="6553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481617"/>
              </p:ext>
            </p:extLst>
          </p:nvPr>
        </p:nvGraphicFramePr>
        <p:xfrm>
          <a:off x="6619875" y="5562600"/>
          <a:ext cx="20018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5" name="Formel" r:id="rId10" imgW="1168200" imgH="241200" progId="Equation.3">
                  <p:embed/>
                </p:oleObj>
              </mc:Choice>
              <mc:Fallback>
                <p:oleObj name="Formel" r:id="rId10" imgW="1168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5562600"/>
                        <a:ext cx="20018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7338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Transistorstrom für größere </a:t>
            </a:r>
            <a:r>
              <a:rPr lang="de-DE" sz="2000" dirty="0" err="1"/>
              <a:t>Vds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Weniger Ladung an der </a:t>
            </a:r>
            <a:r>
              <a:rPr lang="de-DE" sz="1400" dirty="0" err="1" smtClean="0"/>
              <a:t>Drainseite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 flipV="1">
            <a:off x="2209800" y="3733800"/>
            <a:ext cx="45720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2209800" y="3810000"/>
            <a:ext cx="45720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105610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35" name="Formel" r:id="rId4" imgW="215640" imgH="241200" progId="Equation.3">
                  <p:embed/>
                </p:oleObj>
              </mc:Choice>
              <mc:Fallback>
                <p:oleObj name="Formel" r:id="rId4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Gerade Verbindung mit Pfeil 63"/>
          <p:cNvCxnSpPr/>
          <p:nvPr/>
        </p:nvCxnSpPr>
        <p:spPr bwMode="auto">
          <a:xfrm flipV="1">
            <a:off x="67818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19488"/>
              </p:ext>
            </p:extLst>
          </p:nvPr>
        </p:nvGraphicFramePr>
        <p:xfrm>
          <a:off x="6770688" y="3200400"/>
          <a:ext cx="3921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36" name="Formel" r:id="rId6" imgW="228600" imgH="241200" progId="Equation.3">
                  <p:embed/>
                </p:oleObj>
              </mc:Choice>
              <mc:Fallback>
                <p:oleObj name="Formel" r:id="rId6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3200400"/>
                        <a:ext cx="3921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" name="Gruppieren 75"/>
          <p:cNvGrpSpPr/>
          <p:nvPr/>
        </p:nvGrpSpPr>
        <p:grpSpPr>
          <a:xfrm>
            <a:off x="5791200" y="3048000"/>
            <a:ext cx="304800" cy="6858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416129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37" name="Formel" r:id="rId8" imgW="1155600" imgH="241200" progId="Equation.3">
                  <p:embed/>
                </p:oleObj>
              </mc:Choice>
              <mc:Fallback>
                <p:oleObj name="Formel" r:id="rId8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Gerade Verbindung mit Pfeil 101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 flipV="1">
            <a:off x="6553200" y="3810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098249"/>
              </p:ext>
            </p:extLst>
          </p:nvPr>
        </p:nvGraphicFramePr>
        <p:xfrm>
          <a:off x="6619875" y="5562600"/>
          <a:ext cx="20018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38" name="Formel" r:id="rId10" imgW="1168200" imgH="241200" progId="Equation.3">
                  <p:embed/>
                </p:oleObj>
              </mc:Choice>
              <mc:Fallback>
                <p:oleObj name="Formel" r:id="rId10" imgW="1168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5562600"/>
                        <a:ext cx="20018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67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5052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Für Drain-Spannung </a:t>
            </a:r>
            <a:r>
              <a:rPr lang="de-DE" sz="1400" dirty="0" err="1"/>
              <a:t>Vgd</a:t>
            </a:r>
            <a:r>
              <a:rPr lang="de-DE" sz="1400" dirty="0"/>
              <a:t> - </a:t>
            </a:r>
            <a:r>
              <a:rPr lang="de-DE" sz="1400" dirty="0" err="1"/>
              <a:t>Vth</a:t>
            </a:r>
            <a:r>
              <a:rPr lang="de-DE" sz="1400" dirty="0"/>
              <a:t> = 0 (</a:t>
            </a:r>
            <a:r>
              <a:rPr lang="de-DE" sz="1400" dirty="0" err="1" smtClean="0"/>
              <a:t>Vd</a:t>
            </a:r>
            <a:r>
              <a:rPr lang="de-DE" sz="1400" dirty="0" smtClean="0"/>
              <a:t> </a:t>
            </a:r>
            <a:r>
              <a:rPr lang="de-DE" sz="1400" dirty="0"/>
              <a:t>= </a:t>
            </a:r>
            <a:r>
              <a:rPr lang="de-DE" sz="1400" dirty="0" err="1"/>
              <a:t>Vg</a:t>
            </a:r>
            <a:r>
              <a:rPr lang="de-DE" sz="1400" dirty="0"/>
              <a:t> – </a:t>
            </a:r>
            <a:r>
              <a:rPr lang="de-DE" sz="1400" dirty="0" err="1" smtClean="0"/>
              <a:t>Vth</a:t>
            </a:r>
            <a:r>
              <a:rPr lang="de-DE" sz="1400" dirty="0"/>
              <a:t>)</a:t>
            </a:r>
            <a:r>
              <a:rPr lang="de-DE" sz="1400" dirty="0" smtClean="0"/>
              <a:t> ist Kanal </a:t>
            </a:r>
            <a:r>
              <a:rPr lang="de-DE" sz="1400" dirty="0"/>
              <a:t>an der Drain-Seite a</a:t>
            </a:r>
            <a:r>
              <a:rPr lang="de-DE" sz="1400" dirty="0" smtClean="0"/>
              <a:t>bgeschnürt</a:t>
            </a:r>
          </a:p>
          <a:p>
            <a:pPr eaLnBrk="1" hangingPunct="1"/>
            <a:r>
              <a:rPr lang="de-DE" sz="1400" dirty="0" smtClean="0"/>
              <a:t>Pich off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648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48931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36" name="Formel" r:id="rId4" imgW="215640" imgH="241200" progId="Equation.3">
                  <p:embed/>
                </p:oleObj>
              </mc:Choice>
              <mc:Fallback>
                <p:oleObj name="Formel" r:id="rId4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Gerade Verbindung mit Pfeil 63"/>
          <p:cNvCxnSpPr/>
          <p:nvPr/>
        </p:nvCxnSpPr>
        <p:spPr bwMode="auto">
          <a:xfrm flipV="1">
            <a:off x="67818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872520"/>
              </p:ext>
            </p:extLst>
          </p:nvPr>
        </p:nvGraphicFramePr>
        <p:xfrm>
          <a:off x="6172200" y="3048000"/>
          <a:ext cx="25701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37" name="Formel" r:id="rId6" imgW="1498320" imgH="241200" progId="Equation.3">
                  <p:embed/>
                </p:oleObj>
              </mc:Choice>
              <mc:Fallback>
                <p:oleObj name="Formel" r:id="rId6" imgW="1498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0"/>
                        <a:ext cx="25701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" name="Gruppieren 75"/>
          <p:cNvGrpSpPr/>
          <p:nvPr/>
        </p:nvGrpSpPr>
        <p:grpSpPr>
          <a:xfrm>
            <a:off x="5791200" y="3048000"/>
            <a:ext cx="304800" cy="609600"/>
            <a:chOff x="6629400" y="2819400"/>
            <a:chExt cx="304800" cy="3810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586006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38" name="Formel" r:id="rId8" imgW="1155600" imgH="241200" progId="Equation.3">
                  <p:embed/>
                </p:oleObj>
              </mc:Choice>
              <mc:Fallback>
                <p:oleObj name="Formel" r:id="rId8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Gerade Verbindung mit Pfeil 101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>
            <a:endCxn id="6" idx="2"/>
          </p:cNvCxnSpPr>
          <p:nvPr/>
        </p:nvCxnSpPr>
        <p:spPr bwMode="auto">
          <a:xfrm flipV="1">
            <a:off x="6400800" y="3517900"/>
            <a:ext cx="355600" cy="2044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788619"/>
              </p:ext>
            </p:extLst>
          </p:nvPr>
        </p:nvGraphicFramePr>
        <p:xfrm>
          <a:off x="6553200" y="5562600"/>
          <a:ext cx="23939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39" name="Formel" r:id="rId10" imgW="1396800" imgH="241200" progId="Equation.3">
                  <p:embed/>
                </p:oleObj>
              </mc:Choice>
              <mc:Fallback>
                <p:oleObj name="Formel" r:id="rId10" imgW="1396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562600"/>
                        <a:ext cx="23939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ihandform 5"/>
          <p:cNvSpPr/>
          <p:nvPr/>
        </p:nvSpPr>
        <p:spPr bwMode="auto">
          <a:xfrm>
            <a:off x="2209800" y="3517900"/>
            <a:ext cx="4546600" cy="850900"/>
          </a:xfrm>
          <a:custGeom>
            <a:avLst/>
            <a:gdLst>
              <a:gd name="connsiteX0" fmla="*/ 0 w 4546600"/>
              <a:gd name="connsiteY0" fmla="*/ 850900 h 850900"/>
              <a:gd name="connsiteX1" fmla="*/ 2273300 w 4546600"/>
              <a:gd name="connsiteY1" fmla="*/ 584200 h 850900"/>
              <a:gd name="connsiteX2" fmla="*/ 4546600 w 45466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46600" h="850900">
                <a:moveTo>
                  <a:pt x="0" y="850900"/>
                </a:moveTo>
                <a:cubicBezTo>
                  <a:pt x="757766" y="788458"/>
                  <a:pt x="1515533" y="726017"/>
                  <a:pt x="2273300" y="584200"/>
                </a:cubicBezTo>
                <a:cubicBezTo>
                  <a:pt x="3031067" y="442383"/>
                  <a:pt x="3788833" y="221191"/>
                  <a:pt x="45466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6" name="Freihandform 45"/>
          <p:cNvSpPr/>
          <p:nvPr/>
        </p:nvSpPr>
        <p:spPr bwMode="auto">
          <a:xfrm>
            <a:off x="2209800" y="3505200"/>
            <a:ext cx="4546600" cy="546100"/>
          </a:xfrm>
          <a:custGeom>
            <a:avLst/>
            <a:gdLst>
              <a:gd name="connsiteX0" fmla="*/ 0 w 4546600"/>
              <a:gd name="connsiteY0" fmla="*/ 850900 h 850900"/>
              <a:gd name="connsiteX1" fmla="*/ 2273300 w 4546600"/>
              <a:gd name="connsiteY1" fmla="*/ 584200 h 850900"/>
              <a:gd name="connsiteX2" fmla="*/ 4546600 w 4546600"/>
              <a:gd name="connsiteY2" fmla="*/ 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46600" h="850900">
                <a:moveTo>
                  <a:pt x="0" y="850900"/>
                </a:moveTo>
                <a:cubicBezTo>
                  <a:pt x="757766" y="788458"/>
                  <a:pt x="1515533" y="726017"/>
                  <a:pt x="2273300" y="584200"/>
                </a:cubicBezTo>
                <a:cubicBezTo>
                  <a:pt x="3031067" y="442383"/>
                  <a:pt x="3788833" y="221191"/>
                  <a:pt x="45466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04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2004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Weiterer </a:t>
            </a:r>
            <a:r>
              <a:rPr lang="de-DE" sz="1400" dirty="0"/>
              <a:t>Stromanstieg wird dadurch stark </a:t>
            </a:r>
            <a:r>
              <a:rPr lang="de-DE" sz="1400" dirty="0" smtClean="0"/>
              <a:t>gebremst</a:t>
            </a:r>
          </a:p>
          <a:p>
            <a:pPr eaLnBrk="1" hangingPunct="1"/>
            <a:r>
              <a:rPr lang="de-DE" sz="1400" dirty="0"/>
              <a:t>Wir definieren </a:t>
            </a:r>
            <a:r>
              <a:rPr lang="de-DE" sz="1400" dirty="0" err="1"/>
              <a:t>Vdssat</a:t>
            </a:r>
            <a:r>
              <a:rPr lang="de-DE" sz="1400" dirty="0"/>
              <a:t> = </a:t>
            </a:r>
            <a:r>
              <a:rPr lang="de-DE" sz="1400" dirty="0" err="1"/>
              <a:t>Vgs</a:t>
            </a:r>
            <a:r>
              <a:rPr lang="de-DE" sz="1400" dirty="0"/>
              <a:t> - </a:t>
            </a:r>
            <a:r>
              <a:rPr lang="de-DE" sz="1400" dirty="0" err="1" smtClean="0"/>
              <a:t>Vth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343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2209800" y="3048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835972"/>
              </p:ext>
            </p:extLst>
          </p:nvPr>
        </p:nvGraphicFramePr>
        <p:xfrm>
          <a:off x="2209800" y="3276600"/>
          <a:ext cx="3698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0" name="Formel" r:id="rId4" imgW="215640" imgH="241200" progId="Equation.3">
                  <p:embed/>
                </p:oleObj>
              </mc:Choice>
              <mc:Fallback>
                <p:oleObj name="Formel" r:id="rId4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3698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6" name="Gruppieren 85"/>
          <p:cNvGrpSpPr/>
          <p:nvPr/>
        </p:nvGrpSpPr>
        <p:grpSpPr>
          <a:xfrm>
            <a:off x="2819400" y="3048000"/>
            <a:ext cx="304800" cy="914400"/>
            <a:chOff x="6629400" y="2819400"/>
            <a:chExt cx="304800" cy="381000"/>
          </a:xfrm>
        </p:grpSpPr>
        <p:cxnSp>
          <p:nvCxnSpPr>
            <p:cNvPr id="87" name="Gerade Verbindung 86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573455"/>
              </p:ext>
            </p:extLst>
          </p:nvPr>
        </p:nvGraphicFramePr>
        <p:xfrm>
          <a:off x="2438400" y="5562600"/>
          <a:ext cx="19796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1" name="Formel" r:id="rId6" imgW="1155600" imgH="241200" progId="Equation.3">
                  <p:embed/>
                </p:oleObj>
              </mc:Choice>
              <mc:Fallback>
                <p:oleObj name="Formel" r:id="rId6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562600"/>
                        <a:ext cx="19796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Gerade Verbindung mit Pfeil 101"/>
          <p:cNvCxnSpPr/>
          <p:nvPr/>
        </p:nvCxnSpPr>
        <p:spPr bwMode="auto">
          <a:xfrm flipV="1">
            <a:off x="2362200" y="4191000"/>
            <a:ext cx="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>
            <a:endCxn id="46" idx="2"/>
          </p:cNvCxnSpPr>
          <p:nvPr/>
        </p:nvCxnSpPr>
        <p:spPr bwMode="auto">
          <a:xfrm flipV="1">
            <a:off x="6172200" y="3505200"/>
            <a:ext cx="0" cy="2209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545849"/>
              </p:ext>
            </p:extLst>
          </p:nvPr>
        </p:nvGraphicFramePr>
        <p:xfrm>
          <a:off x="6248400" y="5562600"/>
          <a:ext cx="23939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2" name="Formel" r:id="rId8" imgW="1396800" imgH="241200" progId="Equation.3">
                  <p:embed/>
                </p:oleObj>
              </mc:Choice>
              <mc:Fallback>
                <p:oleObj name="Formel" r:id="rId8" imgW="1396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23939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ieren 9"/>
          <p:cNvGrpSpPr/>
          <p:nvPr/>
        </p:nvGrpSpPr>
        <p:grpSpPr>
          <a:xfrm>
            <a:off x="2209800" y="3505200"/>
            <a:ext cx="3962400" cy="863600"/>
            <a:chOff x="2209800" y="3505200"/>
            <a:chExt cx="4546600" cy="863600"/>
          </a:xfrm>
        </p:grpSpPr>
        <p:sp>
          <p:nvSpPr>
            <p:cNvPr id="6" name="Freihandform 5"/>
            <p:cNvSpPr/>
            <p:nvPr/>
          </p:nvSpPr>
          <p:spPr bwMode="auto">
            <a:xfrm>
              <a:off x="2209800" y="3517900"/>
              <a:ext cx="4546600" cy="8509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Freihandform 45"/>
            <p:cNvSpPr/>
            <p:nvPr/>
          </p:nvSpPr>
          <p:spPr bwMode="auto">
            <a:xfrm>
              <a:off x="2209800" y="3505200"/>
              <a:ext cx="4546600" cy="5461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3" name="Gerade Verbindung 2"/>
          <p:cNvCxnSpPr/>
          <p:nvPr/>
        </p:nvCxnSpPr>
        <p:spPr bwMode="auto">
          <a:xfrm>
            <a:off x="6781800" y="35052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752569"/>
              </p:ext>
            </p:extLst>
          </p:nvPr>
        </p:nvGraphicFramePr>
        <p:xfrm>
          <a:off x="8001000" y="3505200"/>
          <a:ext cx="8286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3" name="Formel" r:id="rId10" imgW="482400" imgH="241200" progId="Equation.3">
                  <p:embed/>
                </p:oleObj>
              </mc:Choice>
              <mc:Fallback>
                <p:oleObj name="Formel" r:id="rId10" imgW="482400" imgH="241200" progId="Equation.3">
                  <p:embed/>
                  <p:pic>
                    <p:nvPicPr>
                      <p:cNvPr id="0" name="Objek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505200"/>
                        <a:ext cx="82867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k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352690"/>
              </p:ext>
            </p:extLst>
          </p:nvPr>
        </p:nvGraphicFramePr>
        <p:xfrm>
          <a:off x="7577138" y="2754313"/>
          <a:ext cx="3048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4" name="Formel" r:id="rId12" imgW="177480" imgH="228600" progId="Equation.3">
                  <p:embed/>
                </p:oleObj>
              </mc:Choice>
              <mc:Fallback>
                <p:oleObj name="Formel" r:id="rId12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2754313"/>
                        <a:ext cx="30480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Gerade Verbindung 7"/>
          <p:cNvCxnSpPr/>
          <p:nvPr/>
        </p:nvCxnSpPr>
        <p:spPr bwMode="auto">
          <a:xfrm>
            <a:off x="8153400" y="3200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6172200" y="3200400"/>
            <a:ext cx="609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uppieren 57"/>
          <p:cNvGrpSpPr/>
          <p:nvPr/>
        </p:nvGrpSpPr>
        <p:grpSpPr>
          <a:xfrm>
            <a:off x="5791200" y="3048000"/>
            <a:ext cx="304800" cy="457200"/>
            <a:chOff x="6629400" y="2819400"/>
            <a:chExt cx="304800" cy="381000"/>
          </a:xfrm>
        </p:grpSpPr>
        <p:cxnSp>
          <p:nvCxnSpPr>
            <p:cNvPr id="59" name="Gerade Verbindung 58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 flipV="1">
            <a:off x="8610600" y="3200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3048000" y="4343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4953000" y="35052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/>
          <p:nvPr/>
        </p:nvCxnSpPr>
        <p:spPr bwMode="auto">
          <a:xfrm flipV="1">
            <a:off x="5715000" y="3505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3" name="Textfeld 2052"/>
          <p:cNvSpPr txBox="1"/>
          <p:nvPr/>
        </p:nvSpPr>
        <p:spPr>
          <a:xfrm>
            <a:off x="5734523" y="3886200"/>
            <a:ext cx="1377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r>
              <a:rPr lang="de-DE" dirty="0" smtClean="0"/>
              <a:t> = </a:t>
            </a:r>
            <a:r>
              <a:rPr lang="de-DE" dirty="0" err="1" smtClean="0"/>
              <a:t>Vgs-Vth</a:t>
            </a:r>
            <a:endParaRPr lang="de-DE" dirty="0"/>
          </a:p>
        </p:txBody>
      </p:sp>
      <p:sp>
        <p:nvSpPr>
          <p:cNvPr id="2" name="Ellipse 1"/>
          <p:cNvSpPr/>
          <p:nvPr/>
        </p:nvSpPr>
        <p:spPr bwMode="auto">
          <a:xfrm>
            <a:off x="1905000" y="914400"/>
            <a:ext cx="838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5715000" y="3886200"/>
            <a:ext cx="1447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>
            <a:stCxn id="7" idx="2"/>
            <a:endCxn id="2" idx="4"/>
          </p:cNvCxnSpPr>
          <p:nvPr/>
        </p:nvCxnSpPr>
        <p:spPr bwMode="auto">
          <a:xfrm flipH="1" flipV="1">
            <a:off x="2324100" y="1371600"/>
            <a:ext cx="339090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37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2004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Weiterer </a:t>
            </a:r>
            <a:r>
              <a:rPr lang="de-DE" sz="1400" dirty="0"/>
              <a:t>Stromanstieg wird dadurch stark gebremst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343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uppieren 9"/>
          <p:cNvGrpSpPr/>
          <p:nvPr/>
        </p:nvGrpSpPr>
        <p:grpSpPr>
          <a:xfrm>
            <a:off x="2209800" y="3505200"/>
            <a:ext cx="3962400" cy="863600"/>
            <a:chOff x="2209800" y="3505200"/>
            <a:chExt cx="4546600" cy="863600"/>
          </a:xfrm>
        </p:grpSpPr>
        <p:sp>
          <p:nvSpPr>
            <p:cNvPr id="6" name="Freihandform 5"/>
            <p:cNvSpPr/>
            <p:nvPr/>
          </p:nvSpPr>
          <p:spPr bwMode="auto">
            <a:xfrm>
              <a:off x="2209800" y="3517900"/>
              <a:ext cx="4546600" cy="8509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Freihandform 45"/>
            <p:cNvSpPr/>
            <p:nvPr/>
          </p:nvSpPr>
          <p:spPr bwMode="auto">
            <a:xfrm>
              <a:off x="2209800" y="3505200"/>
              <a:ext cx="4546600" cy="5461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 flipV="1">
            <a:off x="6172200" y="3200400"/>
            <a:ext cx="609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9718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939329" y="4648200"/>
            <a:ext cx="3469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Raumladungszone, nur unbewegliche Ladungen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172200" y="3200400"/>
            <a:ext cx="2362200" cy="1981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2209800" y="4495800"/>
            <a:ext cx="396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" name="Gerade Verbindung 2048"/>
          <p:cNvCxnSpPr>
            <a:stCxn id="7" idx="1"/>
          </p:cNvCxnSpPr>
          <p:nvPr/>
        </p:nvCxnSpPr>
        <p:spPr bwMode="auto">
          <a:xfrm>
            <a:off x="6172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Textfeld 2051"/>
          <p:cNvSpPr txBox="1"/>
          <p:nvPr/>
        </p:nvSpPr>
        <p:spPr>
          <a:xfrm>
            <a:off x="4572000" y="4267200"/>
            <a:ext cx="438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Leff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5257800" y="3962400"/>
            <a:ext cx="654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  <p:cxnSp>
        <p:nvCxnSpPr>
          <p:cNvPr id="2056" name="Gerade Verbindung 2055"/>
          <p:cNvCxnSpPr/>
          <p:nvPr/>
        </p:nvCxnSpPr>
        <p:spPr bwMode="auto">
          <a:xfrm>
            <a:off x="5562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 flipV="1">
            <a:off x="5715000" y="3505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3048000" y="4343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65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1371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Weiterer </a:t>
            </a:r>
            <a:r>
              <a:rPr lang="de-DE" sz="1400" dirty="0"/>
              <a:t>Stromanstieg wird dadurch stark </a:t>
            </a:r>
            <a:r>
              <a:rPr lang="de-DE" sz="1400" dirty="0" smtClean="0"/>
              <a:t>gebremst</a:t>
            </a:r>
          </a:p>
          <a:p>
            <a:pPr eaLnBrk="1" hangingPunct="1"/>
            <a:r>
              <a:rPr lang="de-DE" sz="1400" dirty="0" smtClean="0"/>
              <a:t>Stromanstieg nur wegen </a:t>
            </a:r>
            <a:r>
              <a:rPr lang="de-DE" sz="1400" dirty="0" err="1" smtClean="0"/>
              <a:t>Leff</a:t>
            </a:r>
            <a:r>
              <a:rPr lang="de-DE" sz="1400" dirty="0" smtClean="0"/>
              <a:t> </a:t>
            </a:r>
            <a:r>
              <a:rPr lang="de-DE" sz="1400" dirty="0"/>
              <a:t>V</a:t>
            </a:r>
            <a:r>
              <a:rPr lang="de-DE" sz="1400" dirty="0" smtClean="0"/>
              <a:t>erkürzung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uppieren 9"/>
          <p:cNvGrpSpPr/>
          <p:nvPr/>
        </p:nvGrpSpPr>
        <p:grpSpPr>
          <a:xfrm>
            <a:off x="2209800" y="3505200"/>
            <a:ext cx="3352800" cy="863600"/>
            <a:chOff x="2209800" y="3505200"/>
            <a:chExt cx="4546600" cy="863600"/>
          </a:xfrm>
        </p:grpSpPr>
        <p:sp>
          <p:nvSpPr>
            <p:cNvPr id="6" name="Freihandform 5"/>
            <p:cNvSpPr/>
            <p:nvPr/>
          </p:nvSpPr>
          <p:spPr bwMode="auto">
            <a:xfrm>
              <a:off x="2209800" y="3517900"/>
              <a:ext cx="4546600" cy="8509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Freihandform 45"/>
            <p:cNvSpPr/>
            <p:nvPr/>
          </p:nvSpPr>
          <p:spPr bwMode="auto">
            <a:xfrm>
              <a:off x="2209800" y="3505200"/>
              <a:ext cx="4546600" cy="5461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 flipV="1">
            <a:off x="5562600" y="1371600"/>
            <a:ext cx="121920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9718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019800" y="4876800"/>
            <a:ext cx="1460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Raumladungszone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562600" y="1371600"/>
            <a:ext cx="2971800" cy="3810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2209800" y="4495800"/>
            <a:ext cx="2971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Textfeld 2051"/>
          <p:cNvSpPr txBox="1"/>
          <p:nvPr/>
        </p:nvSpPr>
        <p:spPr>
          <a:xfrm>
            <a:off x="4572000" y="4267200"/>
            <a:ext cx="438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Leff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4572000" y="3962400"/>
            <a:ext cx="654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  <p:cxnSp>
        <p:nvCxnSpPr>
          <p:cNvPr id="2056" name="Gerade Verbindung 2055"/>
          <p:cNvCxnSpPr/>
          <p:nvPr/>
        </p:nvCxnSpPr>
        <p:spPr bwMode="auto">
          <a:xfrm>
            <a:off x="5029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3048000" y="4343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 flipV="1">
            <a:off x="5257800" y="3505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871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Stromsättigung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Annahme: lineare Formel gilt bis </a:t>
            </a:r>
            <a:r>
              <a:rPr lang="de-DE" sz="1400" dirty="0" err="1" smtClean="0"/>
              <a:t>Vdssat</a:t>
            </a:r>
            <a:r>
              <a:rPr lang="de-DE" sz="1400" dirty="0" smtClean="0"/>
              <a:t> (</a:t>
            </a:r>
            <a:r>
              <a:rPr lang="de-DE" sz="1400" dirty="0" err="1" smtClean="0"/>
              <a:t>Vgs</a:t>
            </a:r>
            <a:r>
              <a:rPr lang="de-DE" sz="1400" dirty="0" smtClean="0"/>
              <a:t> - </a:t>
            </a:r>
            <a:r>
              <a:rPr lang="de-DE" sz="1400" dirty="0" err="1" smtClean="0"/>
              <a:t>Vth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142916"/>
              </p:ext>
            </p:extLst>
          </p:nvPr>
        </p:nvGraphicFramePr>
        <p:xfrm>
          <a:off x="838200" y="12192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36" name="Formel" r:id="rId4" imgW="1638000" imgH="393480" progId="Equation.3">
                  <p:embed/>
                </p:oleObj>
              </mc:Choice>
              <mc:Fallback>
                <p:oleObj name="Formel" r:id="rId4" imgW="1638000" imgH="393480" progId="Equation.3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200"/>
                        <a:ext cx="28067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185165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37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206669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38" name="Formel" r:id="rId8" imgW="203040" imgH="228600" progId="Equation.3">
                  <p:embed/>
                </p:oleObj>
              </mc:Choice>
              <mc:Fallback>
                <p:oleObj name="Formel" r:id="rId8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5814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960492"/>
              </p:ext>
            </p:extLst>
          </p:nvPr>
        </p:nvGraphicFramePr>
        <p:xfrm>
          <a:off x="228600" y="5562600"/>
          <a:ext cx="50530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39" name="Formel" r:id="rId10" imgW="2946240" imgH="241200" progId="Equation.3">
                  <p:embed/>
                </p:oleObj>
              </mc:Choice>
              <mc:Fallback>
                <p:oleObj name="Formel" r:id="rId10" imgW="2946240" imgH="241200" progId="Equation.3">
                  <p:embed/>
                  <p:pic>
                    <p:nvPicPr>
                      <p:cNvPr id="0" name="Objek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562600"/>
                        <a:ext cx="50530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489089"/>
              </p:ext>
            </p:extLst>
          </p:nvPr>
        </p:nvGraphicFramePr>
        <p:xfrm>
          <a:off x="2971800" y="4724400"/>
          <a:ext cx="21780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40" name="Formel" r:id="rId12" imgW="1269720" imgH="241200" progId="Equation.3">
                  <p:embed/>
                </p:oleObj>
              </mc:Choice>
              <mc:Fallback>
                <p:oleObj name="Formel" r:id="rId12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1780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276600" y="2895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H="1">
            <a:off x="2362200" y="1905000"/>
            <a:ext cx="38100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Gerade Verbindung mit Pfeil 2054"/>
          <p:cNvCxnSpPr/>
          <p:nvPr/>
        </p:nvCxnSpPr>
        <p:spPr bwMode="auto">
          <a:xfrm flipV="1">
            <a:off x="32766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3276600" y="2895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055577"/>
              </p:ext>
            </p:extLst>
          </p:nvPr>
        </p:nvGraphicFramePr>
        <p:xfrm>
          <a:off x="3767138" y="2514600"/>
          <a:ext cx="91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41" name="Formel" r:id="rId14" imgW="533160" imgH="228600" progId="Equation.3">
                  <p:embed/>
                </p:oleObj>
              </mc:Choice>
              <mc:Fallback>
                <p:oleObj name="Formel" r:id="rId14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2514600"/>
                        <a:ext cx="9144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feld 2057"/>
          <p:cNvSpPr txBox="1"/>
          <p:nvPr/>
        </p:nvSpPr>
        <p:spPr>
          <a:xfrm>
            <a:off x="228600" y="6019800"/>
            <a:ext cx="1829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Bedingung für Sättigung</a:t>
            </a:r>
            <a:endParaRPr lang="de-DE" dirty="0"/>
          </a:p>
        </p:txBody>
      </p:sp>
      <p:cxnSp>
        <p:nvCxnSpPr>
          <p:cNvPr id="2060" name="Gerade Verbindung mit Pfeil 2059"/>
          <p:cNvCxnSpPr/>
          <p:nvPr/>
        </p:nvCxnSpPr>
        <p:spPr bwMode="auto">
          <a:xfrm flipV="1">
            <a:off x="3276600" y="5181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4133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 smtClean="0"/>
              <a:t>Idssat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040076"/>
              </p:ext>
            </p:extLst>
          </p:nvPr>
        </p:nvGraphicFramePr>
        <p:xfrm>
          <a:off x="838200" y="12192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45" name="Formel" r:id="rId4" imgW="1638000" imgH="393480" progId="Equation.3">
                  <p:embed/>
                </p:oleObj>
              </mc:Choice>
              <mc:Fallback>
                <p:oleObj name="Formel" r:id="rId4" imgW="1638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200"/>
                        <a:ext cx="28067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548386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46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253183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47" name="Formel" r:id="rId8" imgW="203040" imgH="228600" progId="Equation.3">
                  <p:embed/>
                </p:oleObj>
              </mc:Choice>
              <mc:Fallback>
                <p:oleObj name="Formel" r:id="rId8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5814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487792"/>
              </p:ext>
            </p:extLst>
          </p:nvPr>
        </p:nvGraphicFramePr>
        <p:xfrm>
          <a:off x="2971800" y="4724400"/>
          <a:ext cx="21780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48" name="Formel" r:id="rId10" imgW="1269720" imgH="241200" progId="Equation.3">
                  <p:embed/>
                </p:oleObj>
              </mc:Choice>
              <mc:Fallback>
                <p:oleObj name="Formel" r:id="rId10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1780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276600" y="2895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H="1">
            <a:off x="2362200" y="1905000"/>
            <a:ext cx="38100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Gerade Verbindung mit Pfeil 2054"/>
          <p:cNvCxnSpPr/>
          <p:nvPr/>
        </p:nvCxnSpPr>
        <p:spPr bwMode="auto">
          <a:xfrm flipV="1">
            <a:off x="32766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3276600" y="2895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76643"/>
              </p:ext>
            </p:extLst>
          </p:nvPr>
        </p:nvGraphicFramePr>
        <p:xfrm>
          <a:off x="3810000" y="2133600"/>
          <a:ext cx="28067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49" name="Formel" r:id="rId12" imgW="1638000" imgH="393480" progId="Equation.3">
                  <p:embed/>
                </p:oleObj>
              </mc:Choice>
              <mc:Fallback>
                <p:oleObj name="Formel" r:id="rId12" imgW="1638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133600"/>
                        <a:ext cx="280670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44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33" name="Parallelogramm 32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5" name="Freihandform 34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Parallelogramm 30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4" name="Flussdiagramm: Prozess 3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Ein NMOS befindet sich in einem lokalen P-Typ Substrat (PWELL Lage) (P-Wanne)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994686" y="1219200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PWELL-Maske</a:t>
            </a:r>
            <a:endParaRPr lang="de-DE" dirty="0"/>
          </a:p>
        </p:txBody>
      </p:sp>
      <p:sp>
        <p:nvSpPr>
          <p:cNvPr id="32" name="Parallelogramm 31"/>
          <p:cNvSpPr/>
          <p:nvPr/>
        </p:nvSpPr>
        <p:spPr bwMode="auto">
          <a:xfrm flipH="1">
            <a:off x="838200" y="990600"/>
            <a:ext cx="7543800" cy="1219200"/>
          </a:xfrm>
          <a:prstGeom prst="parallelogram">
            <a:avLst>
              <a:gd name="adj" fmla="val 1601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819400" y="22098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>
            <a:off x="8382000" y="22098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838200" y="990600"/>
            <a:ext cx="0" cy="2057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3886200" y="39624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7315200" y="39624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5042712" y="2819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01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 smtClean="0"/>
              <a:t>Idssat</a:t>
            </a:r>
            <a:r>
              <a:rPr lang="de-DE" altLang="de-DE" sz="2000" dirty="0" smtClean="0"/>
              <a:t> (genauer)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Genauere Berechnung führt zu einem zusätzlichen Faktor 1/2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183701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7" name="Formel" r:id="rId4" imgW="203040" imgH="228600" progId="Equation.3">
                  <p:embed/>
                </p:oleObj>
              </mc:Choice>
              <mc:Fallback>
                <p:oleObj name="Formel" r:id="rId4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038678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8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5814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790754"/>
              </p:ext>
            </p:extLst>
          </p:nvPr>
        </p:nvGraphicFramePr>
        <p:xfrm>
          <a:off x="2971800" y="4724400"/>
          <a:ext cx="21780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9" name="Formel" r:id="rId8" imgW="1269720" imgH="241200" progId="Equation.3">
                  <p:embed/>
                </p:oleObj>
              </mc:Choice>
              <mc:Fallback>
                <p:oleObj name="Formel" r:id="rId8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21780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2766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55" name="Gerade Verbindung mit Pfeil 2054"/>
          <p:cNvCxnSpPr/>
          <p:nvPr/>
        </p:nvCxnSpPr>
        <p:spPr bwMode="auto">
          <a:xfrm flipV="1">
            <a:off x="32766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3276600" y="3276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828364"/>
              </p:ext>
            </p:extLst>
          </p:nvPr>
        </p:nvGraphicFramePr>
        <p:xfrm>
          <a:off x="3657600" y="2514600"/>
          <a:ext cx="30035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0" name="Formel" r:id="rId10" imgW="1752480" imgH="393480" progId="Equation.3">
                  <p:embed/>
                </p:oleObj>
              </mc:Choice>
              <mc:Fallback>
                <p:oleObj name="Formel" r:id="rId10" imgW="1752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14600"/>
                        <a:ext cx="300355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ihandform 4"/>
          <p:cNvSpPr/>
          <p:nvPr/>
        </p:nvSpPr>
        <p:spPr bwMode="auto">
          <a:xfrm>
            <a:off x="2590800" y="3276600"/>
            <a:ext cx="6858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695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 smtClean="0"/>
              <a:t>Idssat</a:t>
            </a:r>
            <a:r>
              <a:rPr lang="de-DE" altLang="de-DE" sz="2000" dirty="0" smtClean="0"/>
              <a:t> (noch genauer)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Noch genauere Herleitung (Mobilitätssättigung, </a:t>
            </a:r>
            <a:r>
              <a:rPr lang="de-DE" sz="1400" dirty="0" err="1" smtClean="0"/>
              <a:t>short</a:t>
            </a:r>
            <a:r>
              <a:rPr lang="de-DE" sz="1400" dirty="0" smtClean="0"/>
              <a:t> </a:t>
            </a:r>
            <a:r>
              <a:rPr lang="de-DE" sz="1400" dirty="0" err="1" smtClean="0"/>
              <a:t>channel</a:t>
            </a:r>
            <a:r>
              <a:rPr lang="de-DE" sz="1400" dirty="0" smtClean="0"/>
              <a:t> </a:t>
            </a:r>
            <a:r>
              <a:rPr lang="de-DE" sz="1400" dirty="0" err="1" smtClean="0"/>
              <a:t>effects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 smtClean="0"/>
              <a:t>Esat (NMOS) = 2.4V/um</a:t>
            </a:r>
          </a:p>
          <a:p>
            <a:pPr eaLnBrk="1" hangingPunct="1"/>
            <a:r>
              <a:rPr lang="de-DE" sz="1400" dirty="0" smtClean="0"/>
              <a:t>Esat (PMOS) = 6.4V/um</a:t>
            </a:r>
          </a:p>
          <a:p>
            <a:pPr eaLnBrk="1" hangingPunct="1"/>
            <a:r>
              <a:rPr lang="de-DE" sz="1400" dirty="0"/>
              <a:t>n</a:t>
            </a:r>
            <a:r>
              <a:rPr lang="de-DE" sz="1400" dirty="0" smtClean="0"/>
              <a:t> ~ 1.5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133600" y="4038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2133600" y="20574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792455"/>
              </p:ext>
            </p:extLst>
          </p:nvPr>
        </p:nvGraphicFramePr>
        <p:xfrm>
          <a:off x="1752600" y="21336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6" name="Formel" r:id="rId4" imgW="203040" imgH="228600" progId="Equation.3">
                  <p:embed/>
                </p:oleObj>
              </mc:Choice>
              <mc:Fallback>
                <p:oleObj name="Formel" r:id="rId4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k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657863"/>
              </p:ext>
            </p:extLst>
          </p:nvPr>
        </p:nvGraphicFramePr>
        <p:xfrm>
          <a:off x="5562600" y="4114800"/>
          <a:ext cx="3476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7" name="Formel" r:id="rId6" imgW="203040" imgH="228600" progId="Equation.3">
                  <p:embed/>
                </p:oleObj>
              </mc:Choice>
              <mc:Fallback>
                <p:oleObj name="Formel" r:id="rId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3476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Gerade Verbindung 17"/>
          <p:cNvCxnSpPr/>
          <p:nvPr/>
        </p:nvCxnSpPr>
        <p:spPr bwMode="auto">
          <a:xfrm flipV="1">
            <a:off x="2133600" y="3810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104092"/>
              </p:ext>
            </p:extLst>
          </p:nvPr>
        </p:nvGraphicFramePr>
        <p:xfrm>
          <a:off x="2949575" y="4572000"/>
          <a:ext cx="22225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8" name="Formel" r:id="rId8" imgW="1295280" imgH="419040" progId="Equation.3">
                  <p:embed/>
                </p:oleObj>
              </mc:Choice>
              <mc:Fallback>
                <p:oleObj name="Formel" r:id="rId8" imgW="1295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4572000"/>
                        <a:ext cx="22225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2971800" y="3505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1828800" y="3124200"/>
            <a:ext cx="6096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55" name="Gerade Verbindung mit Pfeil 2054"/>
          <p:cNvCxnSpPr/>
          <p:nvPr/>
        </p:nvCxnSpPr>
        <p:spPr bwMode="auto">
          <a:xfrm flipV="1">
            <a:off x="2971800" y="4114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971800" y="3505200"/>
            <a:ext cx="2209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854128"/>
              </p:ext>
            </p:extLst>
          </p:nvPr>
        </p:nvGraphicFramePr>
        <p:xfrm>
          <a:off x="3657600" y="2743200"/>
          <a:ext cx="333057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9" name="Formel" r:id="rId10" imgW="1942920" imgH="393480" progId="Equation.3">
                  <p:embed/>
                </p:oleObj>
              </mc:Choice>
              <mc:Fallback>
                <p:oleObj name="Formel" r:id="rId10" imgW="1942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743200"/>
                        <a:ext cx="3330575" cy="6746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Gerade Verbindung 24"/>
          <p:cNvCxnSpPr/>
          <p:nvPr/>
        </p:nvCxnSpPr>
        <p:spPr bwMode="auto">
          <a:xfrm flipV="1">
            <a:off x="2590800" y="28956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001836"/>
              </p:ext>
            </p:extLst>
          </p:nvPr>
        </p:nvGraphicFramePr>
        <p:xfrm>
          <a:off x="7239000" y="5486400"/>
          <a:ext cx="17192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70" name="Formel" r:id="rId12" imgW="1002960" imgH="457200" progId="Equation.3">
                  <p:embed/>
                </p:oleObj>
              </mc:Choice>
              <mc:Fallback>
                <p:oleObj name="Formel" r:id="rId12" imgW="1002960" imgH="457200" progId="Equation.3">
                  <p:embed/>
                  <p:pic>
                    <p:nvPicPr>
                      <p:cNvPr id="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486400"/>
                        <a:ext cx="1719262" cy="7858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Freihandform 28"/>
          <p:cNvSpPr/>
          <p:nvPr/>
        </p:nvSpPr>
        <p:spPr bwMode="auto">
          <a:xfrm>
            <a:off x="2362200" y="3505200"/>
            <a:ext cx="6096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0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ieren 3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35" name="Gruppieren 34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37" name="Parallelogramm 36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Freihandform 37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9" name="Parallelogramm 38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6" name="Flussdiagramm: Prozess 35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86200" y="39624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7315200" y="39624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5042712" y="28194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12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ieren 28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30" name="Gruppieren 29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32" name="Parallelogramm 31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Freihandform 32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Parallelogramm 33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1" name="Flussdiagramm: Prozess 30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Dünnes Oxid wird auf dem aktiven Bereich erzeugt</a:t>
            </a:r>
          </a:p>
          <a:p>
            <a:pPr eaLnBrk="1" hangingPunct="1"/>
            <a:r>
              <a:rPr lang="de-DE" sz="1400" dirty="0" smtClean="0"/>
              <a:t>Epsilon = 3.9 * 8.854 * 1e-12 F/m, Cox = 7fF/um</a:t>
            </a:r>
            <a:r>
              <a:rPr lang="de-DE" sz="1400" baseline="30000" dirty="0" smtClean="0"/>
              <a:t>2</a:t>
            </a:r>
            <a:endParaRPr lang="de-DE" sz="1400" baseline="30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2438400" y="2590800"/>
            <a:ext cx="4343400" cy="533400"/>
            <a:chOff x="2895600" y="1600200"/>
            <a:chExt cx="4343400" cy="533400"/>
          </a:xfrm>
        </p:grpSpPr>
        <p:sp>
          <p:nvSpPr>
            <p:cNvPr id="2" name="Flussdiagramm: Prozess 1"/>
            <p:cNvSpPr/>
            <p:nvPr/>
          </p:nvSpPr>
          <p:spPr bwMode="auto">
            <a:xfrm>
              <a:off x="3657600" y="2057400"/>
              <a:ext cx="3581400" cy="76200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Parallelogramm 4"/>
            <p:cNvSpPr/>
            <p:nvPr/>
          </p:nvSpPr>
          <p:spPr bwMode="auto">
            <a:xfrm rot="5400000">
              <a:off x="3009900" y="1485900"/>
              <a:ext cx="533400" cy="762000"/>
            </a:xfrm>
            <a:prstGeom prst="parallelogram">
              <a:avLst>
                <a:gd name="adj" fmla="val 85069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" name="Parallelogramm 19"/>
            <p:cNvSpPr/>
            <p:nvPr/>
          </p:nvSpPr>
          <p:spPr bwMode="auto">
            <a:xfrm flipH="1">
              <a:off x="2895600" y="1600200"/>
              <a:ext cx="4343400" cy="457200"/>
            </a:xfrm>
            <a:prstGeom prst="parallelogram">
              <a:avLst>
                <a:gd name="adj" fmla="val 165417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32004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1676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257800" y="2286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 flipV="1">
            <a:off x="5257800" y="3124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244976" y="2667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5nm</a:t>
            </a:r>
            <a:endParaRPr lang="de-DE" dirty="0"/>
          </a:p>
        </p:txBody>
      </p:sp>
      <p:cxnSp>
        <p:nvCxnSpPr>
          <p:cNvPr id="40" name="Gerade Verbindung mit Pfeil 39"/>
          <p:cNvCxnSpPr/>
          <p:nvPr/>
        </p:nvCxnSpPr>
        <p:spPr bwMode="auto">
          <a:xfrm flipV="1">
            <a:off x="44196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419600" y="2362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3864617" y="34290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500nm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773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uppieren 64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66" name="Gruppieren 65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68" name="Parallelogramm 67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9" name="Freihandform 68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0" name="Parallelogramm 69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7" name="Flussdiagramm: Prozess 66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Polysilizium </a:t>
            </a:r>
            <a:r>
              <a:rPr lang="de-DE" sz="1400" dirty="0" smtClean="0"/>
              <a:t>Lage (Maske) definiert die Gate Elektrode und die Gate Zuleitung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Gerade Verbindung 2058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Gerade Verbindung 206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32004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1676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0" name="Gruppieren 59"/>
          <p:cNvGrpSpPr/>
          <p:nvPr/>
        </p:nvGrpSpPr>
        <p:grpSpPr>
          <a:xfrm>
            <a:off x="2438400" y="2590800"/>
            <a:ext cx="4343400" cy="533400"/>
            <a:chOff x="2895600" y="1600200"/>
            <a:chExt cx="4343400" cy="533400"/>
          </a:xfrm>
        </p:grpSpPr>
        <p:sp>
          <p:nvSpPr>
            <p:cNvPr id="62" name="Flussdiagramm: Prozess 61"/>
            <p:cNvSpPr/>
            <p:nvPr/>
          </p:nvSpPr>
          <p:spPr bwMode="auto">
            <a:xfrm>
              <a:off x="3657600" y="2057400"/>
              <a:ext cx="3581400" cy="76200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Parallelogramm 62"/>
            <p:cNvSpPr/>
            <p:nvPr/>
          </p:nvSpPr>
          <p:spPr bwMode="auto">
            <a:xfrm rot="5400000">
              <a:off x="3009900" y="1485900"/>
              <a:ext cx="533400" cy="762000"/>
            </a:xfrm>
            <a:prstGeom prst="parallelogram">
              <a:avLst>
                <a:gd name="adj" fmla="val 85069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4" name="Parallelogramm 63"/>
            <p:cNvSpPr/>
            <p:nvPr/>
          </p:nvSpPr>
          <p:spPr bwMode="auto">
            <a:xfrm flipH="1">
              <a:off x="2895600" y="1600200"/>
              <a:ext cx="4343400" cy="457200"/>
            </a:xfrm>
            <a:prstGeom prst="parallelogram">
              <a:avLst>
                <a:gd name="adj" fmla="val 165417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31" name="Freihandform 30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2" name="Parallelogramm 31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>
              <a:stCxn id="32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Rechteck 33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>
              <a:stCxn id="31" idx="2"/>
              <a:endCxn id="31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>
              <a:stCxn id="31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38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39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Textfeld 40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cxnSp>
        <p:nvCxnSpPr>
          <p:cNvPr id="49" name="Gerade Verbindung 48"/>
          <p:cNvCxnSpPr/>
          <p:nvPr/>
        </p:nvCxnSpPr>
        <p:spPr bwMode="auto">
          <a:xfrm flipH="1" flipV="1">
            <a:off x="3962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 flipV="1">
            <a:off x="4724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4343401" y="1143001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 flipV="1">
            <a:off x="5105400" y="1143000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5105400" y="160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4857737" y="1295400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r>
              <a:rPr lang="de-DE" dirty="0" smtClean="0"/>
              <a:t> Maske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5867400" y="16002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>
            <a:off x="5105400" y="16002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3962400" y="914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730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MOSFET Layout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Das dünne Oxid bleibt nur im Überlappbereich von Diffusion und </a:t>
            </a:r>
            <a:r>
              <a:rPr lang="de-DE" sz="1400" dirty="0" err="1" smtClean="0"/>
              <a:t>Poly</a:t>
            </a:r>
            <a:r>
              <a:rPr lang="de-DE" sz="1400" dirty="0" smtClean="0"/>
              <a:t> Lage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838200" y="1143000"/>
            <a:ext cx="7543800" cy="3124200"/>
            <a:chOff x="838200" y="1143000"/>
            <a:chExt cx="7543800" cy="3124200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grpSp>
            <p:nvGrpSpPr>
              <p:cNvPr id="48" name="Gruppieren 47"/>
              <p:cNvGrpSpPr/>
              <p:nvPr/>
            </p:nvGrpSpPr>
            <p:grpSpPr>
              <a:xfrm>
                <a:off x="838200" y="2667000"/>
                <a:ext cx="7543800" cy="1600200"/>
                <a:chOff x="838200" y="2667000"/>
                <a:chExt cx="7543800" cy="1600200"/>
              </a:xfrm>
            </p:grpSpPr>
            <p:sp>
              <p:nvSpPr>
                <p:cNvPr id="50" name="Parallelogramm 49"/>
                <p:cNvSpPr/>
                <p:nvPr/>
              </p:nvSpPr>
              <p:spPr bwMode="auto">
                <a:xfrm flipH="1">
                  <a:off x="2438400" y="2667000"/>
                  <a:ext cx="4343400" cy="457200"/>
                </a:xfrm>
                <a:prstGeom prst="parallelogram">
                  <a:avLst>
                    <a:gd name="adj" fmla="val 160119"/>
                  </a:avLst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1" name="Freihandform 50"/>
                <p:cNvSpPr/>
                <p:nvPr/>
              </p:nvSpPr>
              <p:spPr bwMode="auto">
                <a:xfrm>
                  <a:off x="2438400" y="2667000"/>
                  <a:ext cx="765175" cy="835025"/>
                </a:xfrm>
                <a:custGeom>
                  <a:avLst/>
                  <a:gdLst>
                    <a:gd name="connsiteX0" fmla="*/ 0 w 765175"/>
                    <a:gd name="connsiteY0" fmla="*/ 0 h 835025"/>
                    <a:gd name="connsiteX1" fmla="*/ 765175 w 765175"/>
                    <a:gd name="connsiteY1" fmla="*/ 457200 h 835025"/>
                    <a:gd name="connsiteX2" fmla="*/ 765175 w 765175"/>
                    <a:gd name="connsiteY2" fmla="*/ 835025 h 835025"/>
                    <a:gd name="connsiteX3" fmla="*/ 3175 w 765175"/>
                    <a:gd name="connsiteY3" fmla="*/ 381000 h 835025"/>
                    <a:gd name="connsiteX4" fmla="*/ 0 w 765175"/>
                    <a:gd name="connsiteY4" fmla="*/ 0 h 835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65175" h="835025">
                      <a:moveTo>
                        <a:pt x="0" y="0"/>
                      </a:moveTo>
                      <a:lnTo>
                        <a:pt x="765175" y="457200"/>
                      </a:lnTo>
                      <a:lnTo>
                        <a:pt x="765175" y="835025"/>
                      </a:lnTo>
                      <a:lnTo>
                        <a:pt x="3175" y="381000"/>
                      </a:lnTo>
                      <a:cubicBezTo>
                        <a:pt x="2117" y="252942"/>
                        <a:pt x="1058" y="124883"/>
                        <a:pt x="0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2" name="Parallelogramm 51"/>
                <p:cNvSpPr/>
                <p:nvPr/>
              </p:nvSpPr>
              <p:spPr bwMode="auto">
                <a:xfrm flipH="1">
                  <a:off x="838200" y="3048000"/>
                  <a:ext cx="7543800" cy="1219200"/>
                </a:xfrm>
                <a:prstGeom prst="parallelogram">
                  <a:avLst>
                    <a:gd name="adj" fmla="val 160119"/>
                  </a:avLst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9" name="Flussdiagramm: Prozess 48"/>
              <p:cNvSpPr/>
              <p:nvPr/>
            </p:nvSpPr>
            <p:spPr bwMode="auto">
              <a:xfrm>
                <a:off x="5867400" y="3124200"/>
                <a:ext cx="914400" cy="381000"/>
              </a:xfrm>
              <a:prstGeom prst="flowChartProcess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7" name="Gerade Verbindung 6"/>
            <p:cNvCxnSpPr/>
            <p:nvPr/>
          </p:nvCxnSpPr>
          <p:spPr bwMode="auto">
            <a:xfrm>
              <a:off x="2438400" y="26670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3200400" y="3124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2438400" y="26670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Gerade Verbindung 15"/>
            <p:cNvCxnSpPr/>
            <p:nvPr/>
          </p:nvCxnSpPr>
          <p:spPr bwMode="auto">
            <a:xfrm>
              <a:off x="1828800" y="30480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7" name="Gerade Verbindung 2056"/>
            <p:cNvCxnSpPr/>
            <p:nvPr/>
          </p:nvCxnSpPr>
          <p:spPr bwMode="auto">
            <a:xfrm>
              <a:off x="2438400" y="3429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9" name="Gerade Verbindung 2058"/>
            <p:cNvCxnSpPr/>
            <p:nvPr/>
          </p:nvCxnSpPr>
          <p:spPr bwMode="auto">
            <a:xfrm>
              <a:off x="3200400" y="3886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1" name="Gerade Verbindung 2060"/>
            <p:cNvCxnSpPr/>
            <p:nvPr/>
          </p:nvCxnSpPr>
          <p:spPr bwMode="auto">
            <a:xfrm>
              <a:off x="6781800" y="3124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3" name="Gerade Verbindung 2062"/>
            <p:cNvCxnSpPr/>
            <p:nvPr/>
          </p:nvCxnSpPr>
          <p:spPr bwMode="auto">
            <a:xfrm>
              <a:off x="3200400" y="3124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0" name="Gerade Verbindung 2069"/>
            <p:cNvCxnSpPr/>
            <p:nvPr/>
          </p:nvCxnSpPr>
          <p:spPr bwMode="auto">
            <a:xfrm flipH="1" flipV="1">
              <a:off x="60198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>
              <a:off x="24384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Gerade Verbindung 133"/>
            <p:cNvCxnSpPr/>
            <p:nvPr/>
          </p:nvCxnSpPr>
          <p:spPr bwMode="auto">
            <a:xfrm>
              <a:off x="3200400" y="38862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4" name="Gerade Verbindung 2073"/>
            <p:cNvCxnSpPr/>
            <p:nvPr/>
          </p:nvCxnSpPr>
          <p:spPr bwMode="auto">
            <a:xfrm flipH="1">
              <a:off x="2209800" y="3886200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Gerade Verbindung 136"/>
            <p:cNvCxnSpPr/>
            <p:nvPr/>
          </p:nvCxnSpPr>
          <p:spPr bwMode="auto">
            <a:xfrm flipH="1">
              <a:off x="1447800" y="3429000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 flipH="1">
              <a:off x="6781800" y="3886200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>
              <a:off x="6781800" y="3886200"/>
              <a:ext cx="6096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Gerade Verbindung 23"/>
            <p:cNvCxnSpPr/>
            <p:nvPr/>
          </p:nvCxnSpPr>
          <p:spPr bwMode="auto">
            <a:xfrm>
              <a:off x="24384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feld 26"/>
            <p:cNvSpPr txBox="1"/>
            <p:nvPr/>
          </p:nvSpPr>
          <p:spPr>
            <a:xfrm>
              <a:off x="3581400" y="2438400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SiO2</a:t>
              </a:r>
              <a:endParaRPr lang="de-DE" dirty="0"/>
            </a:p>
          </p:txBody>
        </p:sp>
        <p:cxnSp>
          <p:nvCxnSpPr>
            <p:cNvPr id="3" name="Gerade Verbindung mit Pfeil 2"/>
            <p:cNvCxnSpPr/>
            <p:nvPr/>
          </p:nvCxnSpPr>
          <p:spPr bwMode="auto">
            <a:xfrm>
              <a:off x="4038600" y="2590800"/>
              <a:ext cx="3048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feld 40"/>
            <p:cNvSpPr txBox="1"/>
            <p:nvPr/>
          </p:nvSpPr>
          <p:spPr>
            <a:xfrm>
              <a:off x="4212641" y="1828800"/>
              <a:ext cx="4828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Poly</a:t>
              </a:r>
              <a:endParaRPr lang="de-DE" dirty="0"/>
            </a:p>
          </p:txBody>
        </p:sp>
        <p:sp>
          <p:nvSpPr>
            <p:cNvPr id="42" name="Parallelogramm 41"/>
            <p:cNvSpPr/>
            <p:nvPr/>
          </p:nvSpPr>
          <p:spPr bwMode="auto">
            <a:xfrm flipH="1">
              <a:off x="4343400" y="25908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3" name="Gerade Verbindung 42"/>
            <p:cNvCxnSpPr/>
            <p:nvPr/>
          </p:nvCxnSpPr>
          <p:spPr bwMode="auto">
            <a:xfrm>
              <a:off x="5867400" y="3048000"/>
              <a:ext cx="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5105400" y="3048000"/>
              <a:ext cx="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4343400" y="2590800"/>
              <a:ext cx="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4343400" y="2667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0" name="Gruppieren 29"/>
            <p:cNvGrpSpPr/>
            <p:nvPr/>
          </p:nvGrpSpPr>
          <p:grpSpPr>
            <a:xfrm>
              <a:off x="3962400" y="1143000"/>
              <a:ext cx="1905000" cy="1905000"/>
              <a:chOff x="6477000" y="304800"/>
              <a:chExt cx="1905000" cy="1905000"/>
            </a:xfrm>
          </p:grpSpPr>
          <p:sp>
            <p:nvSpPr>
              <p:cNvPr id="31" name="Freihandform 30"/>
              <p:cNvSpPr/>
              <p:nvPr/>
            </p:nvSpPr>
            <p:spPr bwMode="auto">
              <a:xfrm>
                <a:off x="6858000" y="1374775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Parallelogramm 31"/>
              <p:cNvSpPr/>
              <p:nvPr/>
            </p:nvSpPr>
            <p:spPr bwMode="auto">
              <a:xfrm flipH="1">
                <a:off x="6858000" y="1371600"/>
                <a:ext cx="1524000" cy="457200"/>
              </a:xfrm>
              <a:prstGeom prst="parallelogram">
                <a:avLst>
                  <a:gd name="adj" fmla="val 165417"/>
                </a:avLst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33" name="Gerade Verbindung 32"/>
              <p:cNvCxnSpPr>
                <a:stCxn id="32" idx="4"/>
              </p:cNvCxnSpPr>
              <p:nvPr/>
            </p:nvCxnSpPr>
            <p:spPr bwMode="auto">
              <a:xfrm>
                <a:off x="7620000" y="1828800"/>
                <a:ext cx="0" cy="381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4" name="Rechteck 33"/>
              <p:cNvSpPr/>
              <p:nvPr/>
            </p:nvSpPr>
            <p:spPr bwMode="auto">
              <a:xfrm>
                <a:off x="7620000" y="1828800"/>
                <a:ext cx="762000" cy="381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35" name="Gerade Verbindung 34"/>
              <p:cNvCxnSpPr>
                <a:stCxn id="31" idx="2"/>
                <a:endCxn id="31" idx="3"/>
              </p:cNvCxnSpPr>
              <p:nvPr/>
            </p:nvCxnSpPr>
            <p:spPr bwMode="auto">
              <a:xfrm flipH="1" flipV="1">
                <a:off x="6861175" y="1755775"/>
                <a:ext cx="762000" cy="45402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Gerade Verbindung 35"/>
              <p:cNvCxnSpPr>
                <a:stCxn id="31" idx="3"/>
              </p:cNvCxnSpPr>
              <p:nvPr/>
            </p:nvCxnSpPr>
            <p:spPr bwMode="auto">
              <a:xfrm flipH="1" flipV="1">
                <a:off x="6477000" y="1524000"/>
                <a:ext cx="384175" cy="23177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Gerade Verbindung 36"/>
              <p:cNvCxnSpPr/>
              <p:nvPr/>
            </p:nvCxnSpPr>
            <p:spPr bwMode="auto">
              <a:xfrm flipH="1" flipV="1">
                <a:off x="6477000" y="1143000"/>
                <a:ext cx="384175" cy="23177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Gerade Verbindung 37"/>
              <p:cNvCxnSpPr/>
              <p:nvPr/>
            </p:nvCxnSpPr>
            <p:spPr bwMode="auto">
              <a:xfrm flipH="1" flipV="1">
                <a:off x="7239000" y="1143000"/>
                <a:ext cx="384175" cy="231775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Gerade Verbindung 38"/>
              <p:cNvCxnSpPr/>
              <p:nvPr/>
            </p:nvCxnSpPr>
            <p:spPr bwMode="auto">
              <a:xfrm flipH="1" flipV="1">
                <a:off x="6858001" y="1371601"/>
                <a:ext cx="761999" cy="45719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" name="Gerade Verbindung 39"/>
              <p:cNvCxnSpPr/>
              <p:nvPr/>
            </p:nvCxnSpPr>
            <p:spPr bwMode="auto">
              <a:xfrm flipH="1" flipV="1">
                <a:off x="7620000" y="1371600"/>
                <a:ext cx="761999" cy="45719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8" name="Parallelogramm 67"/>
              <p:cNvSpPr/>
              <p:nvPr/>
            </p:nvSpPr>
            <p:spPr bwMode="auto">
              <a:xfrm flipH="1">
                <a:off x="6858000" y="304800"/>
                <a:ext cx="1524000" cy="457200"/>
              </a:xfrm>
              <a:prstGeom prst="parallelogram">
                <a:avLst>
                  <a:gd name="adj" fmla="val 165417"/>
                </a:avLst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6" name="Parallelogramm 55"/>
            <p:cNvSpPr/>
            <p:nvPr/>
          </p:nvSpPr>
          <p:spPr bwMode="auto">
            <a:xfrm rot="5400000">
              <a:off x="4457700" y="2476500"/>
              <a:ext cx="533400" cy="762000"/>
            </a:xfrm>
            <a:prstGeom prst="parallelogram">
              <a:avLst>
                <a:gd name="adj" fmla="val 85069"/>
              </a:avLst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8" name="Flussdiagramm: Prozess 57"/>
            <p:cNvSpPr/>
            <p:nvPr/>
          </p:nvSpPr>
          <p:spPr bwMode="auto">
            <a:xfrm>
              <a:off x="5105400" y="3048000"/>
              <a:ext cx="762000" cy="76200"/>
            </a:xfrm>
            <a:prstGeom prst="flowChart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2438400" y="1143000"/>
            <a:ext cx="4343400" cy="457200"/>
            <a:chOff x="2438400" y="1143000"/>
            <a:chExt cx="4343400" cy="457200"/>
          </a:xfrm>
          <a:effectLst/>
        </p:grpSpPr>
        <p:cxnSp>
          <p:nvCxnSpPr>
            <p:cNvPr id="54" name="Gerade Verbindung 53"/>
            <p:cNvCxnSpPr/>
            <p:nvPr/>
          </p:nvCxnSpPr>
          <p:spPr bwMode="auto">
            <a:xfrm>
              <a:off x="2438400" y="11430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3200400" y="1600200"/>
              <a:ext cx="3581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 flipH="1" flipV="1">
              <a:off x="60198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2438400" y="1143000"/>
              <a:ext cx="7620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2" name="Gerade Verbindung 61"/>
          <p:cNvCxnSpPr/>
          <p:nvPr/>
        </p:nvCxnSpPr>
        <p:spPr bwMode="auto">
          <a:xfrm flipH="1" flipV="1">
            <a:off x="3962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H="1" flipV="1">
            <a:off x="4724400" y="914400"/>
            <a:ext cx="384175" cy="2317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H="1" flipV="1">
            <a:off x="4343401" y="1143001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 flipV="1">
            <a:off x="5105400" y="1143000"/>
            <a:ext cx="761999" cy="45719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5105400" y="160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857737" y="1295400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r>
              <a:rPr lang="de-DE" dirty="0" smtClean="0"/>
              <a:t> Maske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3200400" y="1295400"/>
            <a:ext cx="1273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Diffusion-Maske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>
            <a:off x="5410200" y="2362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 flipH="1">
            <a:off x="4876800" y="20574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86740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4993365" y="198120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Gate-Zuleitung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08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1567</Words>
  <Application>Microsoft Office PowerPoint</Application>
  <PresentationFormat>Bildschirmpräsentation (4:3)</PresentationFormat>
  <Paragraphs>678</Paragraphs>
  <Slides>51</Slides>
  <Notes>50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3" baseType="lpstr">
      <vt:lpstr>SDSSMALL2_2</vt:lpstr>
      <vt:lpstr>Formel</vt:lpstr>
      <vt:lpstr>Vorlesung 2</vt:lpstr>
      <vt:lpstr>Intro</vt:lpstr>
      <vt:lpstr>MOSFET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Layout</vt:lpstr>
      <vt:lpstr>MOSFET Elektroden</vt:lpstr>
      <vt:lpstr>SOI</vt:lpstr>
      <vt:lpstr>CMOS</vt:lpstr>
      <vt:lpstr>Symbole</vt:lpstr>
      <vt:lpstr>MOSFET Funktionsweise</vt:lpstr>
      <vt:lpstr>Positive Gate-Source Spannung</vt:lpstr>
      <vt:lpstr>Positive Gate-Source Spannung</vt:lpstr>
      <vt:lpstr>Kontaktspannungen</vt:lpstr>
      <vt:lpstr>Schottky-Kontakt</vt:lpstr>
      <vt:lpstr>Tunnel-Kontakt</vt:lpstr>
      <vt:lpstr>Beispiel Subthreshold</vt:lpstr>
      <vt:lpstr>Beispiel Subthreshold</vt:lpstr>
      <vt:lpstr>Beispiel Subthreshold</vt:lpstr>
      <vt:lpstr>Beispiel Subthreshold</vt:lpstr>
      <vt:lpstr>Potentialbarrieren</vt:lpstr>
      <vt:lpstr>Potentialbarrieren</vt:lpstr>
      <vt:lpstr>Potentialbarrieren</vt:lpstr>
      <vt:lpstr>Thermische Energie</vt:lpstr>
      <vt:lpstr>Subthreshold Strom</vt:lpstr>
      <vt:lpstr>Subthreshold Strom</vt:lpstr>
      <vt:lpstr>Subthreshold Strom</vt:lpstr>
      <vt:lpstr>Schwelle-Spannung</vt:lpstr>
      <vt:lpstr>Vg &gt; Schwelle-Spannung</vt:lpstr>
      <vt:lpstr>Kanal</vt:lpstr>
      <vt:lpstr>Kapazitäten</vt:lpstr>
      <vt:lpstr>Ladung im Kanal</vt:lpstr>
      <vt:lpstr>Kapazitäten</vt:lpstr>
      <vt:lpstr>Transistorstrom für kleine Vds</vt:lpstr>
      <vt:lpstr>Transistorstrom für kleine Vds</vt:lpstr>
      <vt:lpstr>Transistorstrom für größere Vds</vt:lpstr>
      <vt:lpstr>Transistorstrom für größere Vds</vt:lpstr>
      <vt:lpstr>Stromsättigung</vt:lpstr>
      <vt:lpstr>Stromsättigung</vt:lpstr>
      <vt:lpstr>Stromsättigung</vt:lpstr>
      <vt:lpstr>Stromsättigung</vt:lpstr>
      <vt:lpstr>Stromsättigung</vt:lpstr>
      <vt:lpstr>Idssat</vt:lpstr>
      <vt:lpstr>Idssat (genauer)</vt:lpstr>
      <vt:lpstr>Idssat (noch genauer)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991</cp:revision>
  <dcterms:created xsi:type="dcterms:W3CDTF">2010-08-30T10:07:17Z</dcterms:created>
  <dcterms:modified xsi:type="dcterms:W3CDTF">2015-10-29T09:35:10Z</dcterms:modified>
</cp:coreProperties>
</file>